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标题文本</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pPr/>
            <a:r>
              <a:t>“在此键入引文。”</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标题文本</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标题文本</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images.google.com/imgres?imgurl=http://s3.amazonaws.com/pixmac-preview/soccer-player-silhouettes-1.jpg&amp;imgrefurl=http://www.pixmac.com/picture/soccer-player-silhouettes/000000184984&amp;usg=__epvvuoGk6nCHCzVigrG4u7iwwzM=&amp;h=306&amp;w=400&amp;sz=19&amp;hl=en&amp;start=22&amp;tbnid=Ervd0cBao52trM:&amp;tbnh=95&amp;tbnw=124&amp;prev=/images?q=soccer+player&amp;gbv=2&amp;ndsp=20&amp;hl=en&amp;sa=N&amp;start=20&amp;newwindow=1" TargetMode="External"/><Relationship Id="rId3" Type="http://schemas.openxmlformats.org/officeDocument/2006/relationships/image" Target="../media/image1.jpeg"/><Relationship Id="rId4"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 Id="rId3" Type="http://schemas.openxmlformats.org/officeDocument/2006/relationships/image" Target="../media/image18.tif"/></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a:r>
              <a:t>码农的自我修养之</a:t>
            </a:r>
          </a:p>
          <a:p>
            <a:pPr/>
            <a:r>
              <a:t>软件危机和软件过程</a:t>
            </a:r>
          </a:p>
        </p:txBody>
      </p:sp>
      <p:pic>
        <p:nvPicPr>
          <p:cNvPr id="120" name="pasted-image.png"/>
          <p:cNvPicPr>
            <a:picLocks noChangeAspect="1"/>
          </p:cNvPicPr>
          <p:nvPr/>
        </p:nvPicPr>
        <p:blipFill>
          <a:blip r:embed="rId2">
            <a:extLst/>
          </a:blip>
          <a:stretch>
            <a:fillRect/>
          </a:stretch>
        </p:blipFill>
        <p:spPr>
          <a:xfrm>
            <a:off x="19086777" y="9340198"/>
            <a:ext cx="3604906" cy="3604905"/>
          </a:xfrm>
          <a:prstGeom prst="rect">
            <a:avLst/>
          </a:prstGeom>
          <a:ln w="12700">
            <a:miter lim="400000"/>
          </a:ln>
        </p:spPr>
      </p:pic>
      <p:sp>
        <p:nvSpPr>
          <p:cNvPr id="121" name="Shape 121"/>
          <p:cNvSpPr/>
          <p:nvPr/>
        </p:nvSpPr>
        <p:spPr>
          <a:xfrm>
            <a:off x="20070080" y="1279884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关注孟宁</a:t>
            </a:r>
          </a:p>
        </p:txBody>
      </p:sp>
      <p:sp>
        <p:nvSpPr>
          <p:cNvPr id="122" name="Shape 122"/>
          <p:cNvSpPr/>
          <p:nvPr/>
        </p:nvSpPr>
        <p:spPr>
          <a:xfrm>
            <a:off x="1778000" y="8417759"/>
            <a:ext cx="20828000"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4400"/>
            </a:lvl1pPr>
          </a:lstStyle>
          <a:p>
            <a:pPr/>
            <a:r>
              <a:t>孟宁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r>
              <a:t>基于组件的软件供应链</a:t>
            </a:r>
          </a:p>
        </p:txBody>
      </p:sp>
      <p:sp>
        <p:nvSpPr>
          <p:cNvPr id="149" name="Shape 149"/>
          <p:cNvSpPr/>
          <p:nvPr>
            <p:ph type="body" idx="1"/>
          </p:nvPr>
        </p:nvSpPr>
        <p:spPr>
          <a:prstGeom prst="rect">
            <a:avLst/>
          </a:prstGeom>
        </p:spPr>
        <p:txBody>
          <a:bodyPr/>
          <a:lstStyle/>
          <a:p>
            <a:pPr marL="584200" indent="-584200" defTabSz="759459">
              <a:spcBef>
                <a:spcPts val="5400"/>
              </a:spcBef>
              <a:defRPr sz="4784"/>
            </a:pPr>
            <a:r>
              <a:t>1995年底，作为对“再论没有银弹（No Silver Bullet Refired）”回应Brad Cox发表了文章“No Silver Bullet Reconsidered”。文章里Brad Cox深刻探讨了文化和思维范式的变迁(paradigm shift)，从人类文化的观点阐释软件危机的原因，最终得到乐观的结论：解决软件危机的杀手锏（银弹）是可能的。</a:t>
            </a:r>
          </a:p>
          <a:p>
            <a:pPr marL="584200" indent="-584200" defTabSz="759459">
              <a:spcBef>
                <a:spcPts val="5400"/>
              </a:spcBef>
              <a:defRPr sz="4784"/>
            </a:pPr>
            <a:r>
              <a:t>简单来说，Brad Cox认为可以利用软件供应链来鼓励组织和个人生产、买卖软件组件(component)以及更小的子子孙孙组件(subcomponent)。如果买卖各层组件者皆有利可图，形成产业链，人们自然会想尽办法将组件封装得简单易用。Brad Cox觉得Brooks的观点是以技术为中心的，而他的观点则是以人为核心。由于观点的差异，对软件危机的阐释自然会得到不同的结论。</a:t>
            </a:r>
          </a:p>
        </p:txBody>
      </p:sp>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title"/>
          </p:nvPr>
        </p:nvSpPr>
        <p:spPr>
          <a:prstGeom prst="rect">
            <a:avLst/>
          </a:prstGeom>
        </p:spPr>
        <p:txBody>
          <a:bodyPr/>
          <a:lstStyle/>
          <a:p>
            <a:pPr/>
            <a:r>
              <a:t>DevOps的起源</a:t>
            </a:r>
          </a:p>
        </p:txBody>
      </p:sp>
      <p:sp>
        <p:nvSpPr>
          <p:cNvPr id="452" name="Shape 452"/>
          <p:cNvSpPr/>
          <p:nvPr>
            <p:ph type="body" idx="1"/>
          </p:nvPr>
        </p:nvSpPr>
        <p:spPr>
          <a:prstGeom prst="rect">
            <a:avLst/>
          </a:prstGeom>
        </p:spPr>
        <p:txBody>
          <a:bodyPr/>
          <a:lstStyle/>
          <a:p>
            <a:pPr marL="552450" indent="-552450" defTabSz="718184">
              <a:spcBef>
                <a:spcPts val="5100"/>
              </a:spcBef>
              <a:defRPr sz="4524"/>
            </a:pPr>
            <a:r>
              <a:t>其实早在2007年DevOps的潜在需求就已出现，当时比利时独立咨询师Patrick Debois在参与一个测试工作时，需要频繁往返于Dev团队和Ops团队。Dev团队已经实践了敏捷，而Ops团队还是传统运维的工作方式。看到Ops团队每天忙于救火和疲于奔命的状态，Patrick Debois想：能否把敏捷的实践引入Ops团队呢？</a:t>
            </a:r>
          </a:p>
          <a:p>
            <a:pPr marL="552450" indent="-552450" defTabSz="718184">
              <a:spcBef>
                <a:spcPts val="5100"/>
              </a:spcBef>
              <a:defRPr sz="4524"/>
            </a:pPr>
            <a:r>
              <a:t>了解到“10+ Deploys Per Day: Dev and Ops Cooperation at Flickr”演讲之后， Patrick Debois于2009年10月30至31日，在比利时的一个城市根特，以社区自发的形式，举办了一个名为DevOpsDays的大会。这次大会吸引了不少开发者、系统管理员和软件工具程序员来参加。 会议结束后，大家继续在推特上交流。 Patrick Debois把DevOpsDays中的Days去掉，而创建了#DevOps 这个推特主题标签，DevOps一词正式诞生。</a:t>
            </a:r>
          </a:p>
        </p:txBody>
      </p:sp>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title"/>
          </p:nvPr>
        </p:nvSpPr>
        <p:spPr>
          <a:prstGeom prst="rect">
            <a:avLst/>
          </a:prstGeom>
        </p:spPr>
        <p:txBody>
          <a:bodyPr/>
          <a:lstStyle/>
          <a:p>
            <a:pPr/>
            <a:r>
              <a:t>DevOps和敏捷方法</a:t>
            </a:r>
          </a:p>
        </p:txBody>
      </p:sp>
      <p:sp>
        <p:nvSpPr>
          <p:cNvPr id="455" name="Shape 455"/>
          <p:cNvSpPr/>
          <p:nvPr>
            <p:ph type="body" idx="1"/>
          </p:nvPr>
        </p:nvSpPr>
        <p:spPr>
          <a:prstGeom prst="rect">
            <a:avLst/>
          </a:prstGeom>
        </p:spPr>
        <p:txBody>
          <a:bodyPr/>
          <a:lstStyle/>
          <a:p>
            <a:pPr marL="514350" indent="-514350" defTabSz="668655">
              <a:spcBef>
                <a:spcPts val="4700"/>
              </a:spcBef>
              <a:defRPr sz="4212"/>
            </a:pPr>
            <a:r>
              <a:t>当从企业业务周期的角度回顾整个开发到运维的过程，开发和运维往往分别按照不同的节奏进行，导致产品部署的时间间隔过长使得一个开发团队的敏捷工作变成了一直试图避免的瀑布生命周期。这时无论开发团队有多么敏捷，从总体上改变企业业务缓慢和迟钝的表现都是极其困难的。</a:t>
            </a:r>
          </a:p>
          <a:p>
            <a:pPr marL="514350" indent="-514350" defTabSz="668655">
              <a:spcBef>
                <a:spcPts val="4700"/>
              </a:spcBef>
              <a:defRPr sz="4212"/>
            </a:pPr>
            <a:r>
              <a:t>因此可以将DevOps看成是敏捷方法从技术开发领域扩展到业务运维领域，也就是实现业务上全周期的敏捷性，在业务运营者作出决策、开发者进行响应和IT运维上线部署之间能够紧密互动和快速反馈，从而形成与业务需求始终努力保持一致的持续改进过程。</a:t>
            </a:r>
          </a:p>
          <a:p>
            <a:pPr marL="514350" indent="-514350" defTabSz="668655">
              <a:spcBef>
                <a:spcPts val="4700"/>
              </a:spcBef>
              <a:defRPr sz="4212"/>
            </a:pPr>
            <a:r>
              <a:t>DevOps使得敏捷方法的优势可以体现在整个企业业务组织机构层面。通过实现反应灵敏且稳定部署持续交付的业务运维，使其能够与开发过程的创新保持同步，DevOps可以做到整个业务实现过程的敏捷性。</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title"/>
          </p:nvPr>
        </p:nvSpPr>
        <p:spPr>
          <a:prstGeom prst="rect">
            <a:avLst/>
          </a:prstGeom>
        </p:spPr>
        <p:txBody>
          <a:bodyPr/>
          <a:lstStyle/>
          <a:p>
            <a:pPr/>
            <a:r>
              <a:t>DevOps和精益原则</a:t>
            </a:r>
          </a:p>
        </p:txBody>
      </p:sp>
      <p:sp>
        <p:nvSpPr>
          <p:cNvPr id="458" name="Shape 458"/>
          <p:cNvSpPr/>
          <p:nvPr>
            <p:ph type="body" idx="1"/>
          </p:nvPr>
        </p:nvSpPr>
        <p:spPr>
          <a:prstGeom prst="rect">
            <a:avLst/>
          </a:prstGeom>
        </p:spPr>
        <p:txBody>
          <a:bodyPr/>
          <a:lstStyle/>
          <a:p>
            <a:pPr/>
            <a:r>
              <a:t>精益原则是衍生自丰田生产方式的一种管理哲学。</a:t>
            </a:r>
          </a:p>
          <a:p>
            <a:pPr/>
            <a:r>
              <a:t>精益生产（Lean Production）是美国麻省理工学院的专家对日本丰田准时化生产JIT（Just In Time）生产方式的赞誉称呼。</a:t>
            </a:r>
          </a:p>
          <a:p>
            <a:pPr/>
            <a:r>
              <a:t>精益创业(Lean Startup)是硅谷流行的一种创业方法论。</a:t>
            </a:r>
          </a:p>
          <a:p>
            <a:pPr/>
            <a:r>
              <a:t>最小可行产品（MVP，Minimum Viable Product）</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a:r>
              <a:t>精益生产（Lean Production）</a:t>
            </a:r>
          </a:p>
        </p:txBody>
      </p:sp>
      <p:sp>
        <p:nvSpPr>
          <p:cNvPr id="461" name="Shape 461"/>
          <p:cNvSpPr/>
          <p:nvPr>
            <p:ph type="body" idx="1"/>
          </p:nvPr>
        </p:nvSpPr>
        <p:spPr>
          <a:prstGeom prst="rect">
            <a:avLst/>
          </a:prstGeom>
        </p:spPr>
        <p:txBody>
          <a:bodyPr/>
          <a:lstStyle/>
          <a:p>
            <a:pPr marL="488950" indent="-488950" defTabSz="635634">
              <a:spcBef>
                <a:spcPts val="4500"/>
              </a:spcBef>
              <a:defRPr sz="4004"/>
            </a:pPr>
            <a:r>
              <a:t>精益生产（Lean Production）是美国麻省理工学院的专家对日本丰田准时化生产JIT（Just In Time）生产方式的赞誉称呼。精益生产是在需要的时候、按需要的量、生产所需的产品。精益生产的主要特点：</a:t>
            </a:r>
          </a:p>
          <a:p>
            <a:pPr marL="488950" indent="-488950" defTabSz="635634">
              <a:spcBef>
                <a:spcPts val="4500"/>
              </a:spcBef>
              <a:defRPr sz="4004"/>
            </a:pPr>
            <a:r>
              <a:t>	•	追求零库存。精益生产是一种追求无库存生产，或使库存达到极小的生产系统，为此而开发了包括“看板”在内的一系列具体方式，并逐渐形成了一套独具特色的生产经营体系。</a:t>
            </a:r>
          </a:p>
          <a:p>
            <a:pPr marL="488950" indent="-488950" defTabSz="635634">
              <a:spcBef>
                <a:spcPts val="4500"/>
              </a:spcBef>
              <a:defRPr sz="4004"/>
            </a:pPr>
            <a:r>
              <a:t>	•	追求快速反应，即快速应对市场的变化。</a:t>
            </a:r>
          </a:p>
          <a:p>
            <a:pPr marL="488950" indent="-488950" defTabSz="635634">
              <a:spcBef>
                <a:spcPts val="4500"/>
              </a:spcBef>
              <a:defRPr sz="4004"/>
            </a:pPr>
            <a:r>
              <a:t>	•	把企业的内部活动和外部的市场(顾客)需求和谐地统一于企业的发展目标。</a:t>
            </a:r>
          </a:p>
          <a:p>
            <a:pPr marL="488950" indent="-488950" defTabSz="635634">
              <a:spcBef>
                <a:spcPts val="4500"/>
              </a:spcBef>
              <a:defRPr sz="4004"/>
            </a:pPr>
            <a:r>
              <a:t>	•	强调人力资源的重要性，把员工的智慧和创造力视为企业的宝贵财富和未来发展的原动力。</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a:r>
              <a:t>精益创业(Lean Startup)</a:t>
            </a:r>
          </a:p>
        </p:txBody>
      </p:sp>
      <p:sp>
        <p:nvSpPr>
          <p:cNvPr id="464" name="Shape 464"/>
          <p:cNvSpPr/>
          <p:nvPr>
            <p:ph type="body" idx="1"/>
          </p:nvPr>
        </p:nvSpPr>
        <p:spPr>
          <a:prstGeom prst="rect">
            <a:avLst/>
          </a:prstGeom>
        </p:spPr>
        <p:txBody>
          <a:bodyPr/>
          <a:lstStyle/>
          <a:p>
            <a:pPr marL="590550" indent="-590550" defTabSz="767715">
              <a:spcBef>
                <a:spcPts val="5400"/>
              </a:spcBef>
              <a:defRPr sz="4836"/>
            </a:pPr>
            <a:r>
              <a:t>精益创业(Lean Startup)是硅谷流行的一种创业方法论，它的核心思想是，先在市场中投入一个极简的原型产品，然后通过有价值的用户反馈不断改进，对产品进行快速迭代优化，以期适应市场。</a:t>
            </a:r>
          </a:p>
          <a:p>
            <a:pPr marL="590550" indent="-590550" defTabSz="767715">
              <a:spcBef>
                <a:spcPts val="5400"/>
              </a:spcBef>
              <a:defRPr sz="4836"/>
            </a:pPr>
            <a:r>
              <a:t>精益创业是一种消除浪费、提高速度与提升效率的方法。旨在以客户为中心，尊重客户价值，防止服务不足与服务过度，杜绝无价值的经济活动，并致力于持续改进、追求卓越，不断优化投入产出效益。</a:t>
            </a:r>
          </a:p>
          <a:p>
            <a:pPr marL="590550" indent="-590550" defTabSz="767715">
              <a:spcBef>
                <a:spcPts val="5400"/>
              </a:spcBef>
              <a:defRPr sz="4836"/>
            </a:pPr>
            <a:r>
              <a:t>精益创业的目标是提升效益。创业者都知道利润该怎么计算：利润=销售收入-销售成本。实际上，精益创业就是要通过强化细节管理，降低成本，提升效率，进而提升企业效益。</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title"/>
          </p:nvPr>
        </p:nvSpPr>
        <p:spPr>
          <a:prstGeom prst="rect">
            <a:avLst/>
          </a:prstGeom>
        </p:spPr>
        <p:txBody>
          <a:bodyPr/>
          <a:lstStyle/>
          <a:p>
            <a:pPr/>
            <a:r>
              <a:t>精益创业的基本方法</a:t>
            </a:r>
          </a:p>
        </p:txBody>
      </p:sp>
      <p:sp>
        <p:nvSpPr>
          <p:cNvPr id="467" name="Shape 467"/>
          <p:cNvSpPr/>
          <p:nvPr>
            <p:ph type="body" idx="1"/>
          </p:nvPr>
        </p:nvSpPr>
        <p:spPr>
          <a:prstGeom prst="rect">
            <a:avLst/>
          </a:prstGeom>
        </p:spPr>
        <p:txBody>
          <a:bodyPr/>
          <a:lstStyle/>
          <a:p>
            <a:pPr/>
            <a:r>
              <a:t>	•	全过程——不放过任何一个环节。</a:t>
            </a:r>
          </a:p>
          <a:p>
            <a:pPr/>
            <a:r>
              <a:t>	•	全员化——要树立全员成本控制的理念，而不是仅靠创业者自己。</a:t>
            </a:r>
          </a:p>
          <a:p>
            <a:pPr/>
            <a:r>
              <a:t>	•	标准化——要力求做到量化，能够定量的要定量，不能定量的要定性，做到成本管理有依据可衡量。</a:t>
            </a:r>
          </a:p>
          <a:p>
            <a:pPr/>
            <a:r>
              <a:t>	•	责任化——明确承担相应责任的对象，如果没有明确的责任人的话，成本目标和手段等均将形同虚设。</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title"/>
          </p:nvPr>
        </p:nvSpPr>
        <p:spPr>
          <a:prstGeom prst="rect">
            <a:avLst/>
          </a:prstGeom>
        </p:spPr>
        <p:txBody>
          <a:bodyPr/>
          <a:lstStyle/>
          <a:p>
            <a:pPr/>
            <a:r>
              <a:t>最小可行产品MVP</a:t>
            </a:r>
          </a:p>
        </p:txBody>
      </p:sp>
      <p:sp>
        <p:nvSpPr>
          <p:cNvPr id="470" name="Shape 470"/>
          <p:cNvSpPr/>
          <p:nvPr>
            <p:ph type="body" idx="1"/>
          </p:nvPr>
        </p:nvSpPr>
        <p:spPr>
          <a:prstGeom prst="rect">
            <a:avLst/>
          </a:prstGeom>
        </p:spPr>
        <p:txBody>
          <a:bodyPr/>
          <a:lstStyle/>
          <a:p>
            <a:pPr/>
            <a:r>
              <a:t>最小可行产品（MVP，Minimum Viable Product），又称为最小功能集（Minimal Feature Set），把产品最核心的功能用最小的成本实现出来（或者描绘出来），然后快速征求用户意见获得反馈进行改进优化。</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lvl1pPr algn="l">
              <a:defRPr sz="8300"/>
            </a:lvl1pPr>
          </a:lstStyle>
          <a:p>
            <a:pPr/>
            <a:r>
              <a:t>DevOps和全栈自动化</a:t>
            </a:r>
          </a:p>
        </p:txBody>
      </p:sp>
      <p:sp>
        <p:nvSpPr>
          <p:cNvPr id="473" name="Shape 473"/>
          <p:cNvSpPr/>
          <p:nvPr>
            <p:ph type="body" sz="half" idx="1"/>
          </p:nvPr>
        </p:nvSpPr>
        <p:spPr>
          <a:xfrm>
            <a:off x="1689100" y="3238500"/>
            <a:ext cx="10452993" cy="9207500"/>
          </a:xfrm>
          <a:prstGeom prst="rect">
            <a:avLst/>
          </a:prstGeom>
        </p:spPr>
        <p:txBody>
          <a:bodyPr/>
          <a:lstStyle/>
          <a:p>
            <a:pPr marL="495300" indent="-495300" defTabSz="643889">
              <a:spcBef>
                <a:spcPts val="4600"/>
              </a:spcBef>
              <a:defRPr sz="4055"/>
            </a:pPr>
            <a:r>
              <a:t>在敏捷和精益原则的指导下，全栈自动化（Full Stack Automation）是DevOps得以实现的重要支撑。随着虚拟化和云计算技术的发展，全栈自动化在Docker等基础设施即代码（Infrastructure As Code）的基础上得以实现，从而将开发阶段和运维阶段的工作通过自动化的方式无缝衔接，从而极大地加速从需求、开发、测试、发布和运维整个过程迭代周期，做到持续集成持续交付。</a:t>
            </a:r>
          </a:p>
          <a:p>
            <a:pPr marL="495300" indent="-495300" defTabSz="643889">
              <a:spcBef>
                <a:spcPts val="4600"/>
              </a:spcBef>
              <a:defRPr sz="4055"/>
            </a:pPr>
            <a:r>
              <a:t>全栈自动化涉及的工具按类别划分，大致举例如下：</a:t>
            </a:r>
          </a:p>
        </p:txBody>
      </p:sp>
      <p:pic>
        <p:nvPicPr>
          <p:cNvPr id="474" name="pasted-image.tiff"/>
          <p:cNvPicPr>
            <a:picLocks noChangeAspect="1"/>
          </p:cNvPicPr>
          <p:nvPr/>
        </p:nvPicPr>
        <p:blipFill>
          <a:blip r:embed="rId2">
            <a:extLst/>
          </a:blip>
          <a:stretch>
            <a:fillRect/>
          </a:stretch>
        </p:blipFill>
        <p:spPr>
          <a:xfrm>
            <a:off x="12298442" y="160222"/>
            <a:ext cx="11933158" cy="13395556"/>
          </a:xfrm>
          <a:prstGeom prst="rect">
            <a:avLst/>
          </a:prstGeom>
          <a:ln w="12700">
            <a:miter lim="400000"/>
          </a:ln>
        </p:spPr>
      </p:pic>
    </p:spTree>
  </p:cSld>
  <p:clrMapOvr>
    <a:masterClrMapping/>
  </p:clrMapOvr>
  <p:transition xmlns:p14="http://schemas.microsoft.com/office/powerpoint/2010/main" spd="med" advClick="1" p14:dur="1000"/>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p>
            <a:pPr/>
            <a:r>
              <a:t>总结</a:t>
            </a:r>
          </a:p>
        </p:txBody>
      </p:sp>
      <p:sp>
        <p:nvSpPr>
          <p:cNvPr id="477" name="Shape 477"/>
          <p:cNvSpPr/>
          <p:nvPr>
            <p:ph type="body" idx="1"/>
          </p:nvPr>
        </p:nvSpPr>
        <p:spPr>
          <a:prstGeom prst="rect">
            <a:avLst/>
          </a:prstGeom>
        </p:spPr>
        <p:txBody>
          <a:bodyPr/>
          <a:lstStyle/>
          <a:p>
            <a:pPr marL="527050" indent="-527050" defTabSz="685165">
              <a:spcBef>
                <a:spcPts val="4800"/>
              </a:spcBef>
              <a:defRPr sz="4316"/>
            </a:pPr>
            <a:r>
              <a:t>为了应对软件危机，首先想到的是通过简化和抽象的方法“就事论事”地处理软件本身的问题，从而诞生了结构化程序设计、面向对象分析和设计、模块化方法、设计模式、软件架构等一系列技术。这些技术确实在一定程度上缓解了软件危机的表现，这些技术本质上都是通过对软件本身的抽象来有效管控软件的复杂性。但在大型复杂软件系统中，这些技术依然力有不逮。</a:t>
            </a:r>
          </a:p>
          <a:p>
            <a:pPr marL="527050" indent="-527050" defTabSz="685165">
              <a:spcBef>
                <a:spcPts val="4800"/>
              </a:spcBef>
              <a:defRPr sz="4316"/>
            </a:pPr>
            <a:r>
              <a:t>行有不得，反求诸己。难以为复杂软件建立完整且一致的抽象概念模型，这一本质问题显现出来后，逐渐认识到相对于软件本身的管理这一局部问题，项目管理上的全局问题是更为主要的矛盾，于是开始反思软件开发过程本身，因此将软件过程改进纳入到应对软件危机的视野中，从而提出了各种软件生命周期模型及软件过程改进方法，以PSP和TSP的基本方法为支撑的CMM/CMMI软件成熟度模型最具有代表性。</a:t>
            </a:r>
          </a:p>
        </p:txBody>
      </p:sp>
    </p:spTree>
  </p:cSld>
  <p:clrMapOvr>
    <a:masterClrMapping/>
  </p:clrMapOvr>
  <p:transition xmlns:p14="http://schemas.microsoft.com/office/powerpoint/2010/main" spd="med" advClick="1" p14:dur="1000"/>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p>
            <a:pPr/>
            <a:r>
              <a:t>总结</a:t>
            </a:r>
          </a:p>
        </p:txBody>
      </p:sp>
      <p:sp>
        <p:nvSpPr>
          <p:cNvPr id="480" name="Shape 480"/>
          <p:cNvSpPr/>
          <p:nvPr>
            <p:ph type="body" idx="1"/>
          </p:nvPr>
        </p:nvSpPr>
        <p:spPr>
          <a:prstGeom prst="rect">
            <a:avLst/>
          </a:prstGeom>
        </p:spPr>
        <p:txBody>
          <a:bodyPr/>
          <a:lstStyle/>
          <a:p>
            <a:pPr/>
            <a:r>
              <a:t>随着互联网、移动互联网以及虚拟化、云计算等技术的发展，软件要依赖的环境发生显著变化，当然这些变化本身也是软件塑造的结果。软件从复杂单体软件的以架构为中心向微服务架构的分布式软件转变，软件过程从CMM/CMMI向敏捷方法和DevOps转变。</a:t>
            </a:r>
          </a:p>
          <a:p>
            <a:pPr/>
            <a:r>
              <a:t>重构作为编程的一种基本方法得到业界的普遍认同和采纳；微服务结构则有利于在更高的设计抽象层级上对软件进行重构；敏捷方法则进一步有利于在软件开发过程层面进行迭代和重构；DevOps则终极性地在业务、运维和效益层面进行快速迭代重构。</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软件危机的根本问题</a:t>
            </a:r>
          </a:p>
        </p:txBody>
      </p:sp>
      <p:sp>
        <p:nvSpPr>
          <p:cNvPr id="152" name="Shape 152"/>
          <p:cNvSpPr/>
          <p:nvPr>
            <p:ph type="body" idx="1"/>
          </p:nvPr>
        </p:nvSpPr>
        <p:spPr>
          <a:prstGeom prst="rect">
            <a:avLst/>
          </a:prstGeom>
        </p:spPr>
        <p:txBody>
          <a:bodyPr/>
          <a:lstStyle/>
          <a:p>
            <a:pPr/>
            <a:r>
              <a:t>理性主义：软件概念结构(conceptual structure)的复杂性，无法达成软件概念的完整性和一致性，自然无法从根本上解决软件危机带来的困境。</a:t>
            </a:r>
          </a:p>
          <a:p>
            <a:pPr/>
            <a:r>
              <a:t>模块化设计及形成软件供应链的可行性？</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r>
              <a:t>软件危机的展望</a:t>
            </a:r>
          </a:p>
        </p:txBody>
      </p:sp>
      <p:sp>
        <p:nvSpPr>
          <p:cNvPr id="155" name="Shape 155"/>
          <p:cNvSpPr/>
          <p:nvPr>
            <p:ph type="body" idx="1"/>
          </p:nvPr>
        </p:nvSpPr>
        <p:spPr>
          <a:prstGeom prst="rect">
            <a:avLst/>
          </a:prstGeom>
        </p:spPr>
        <p:txBody>
          <a:bodyPr/>
          <a:lstStyle/>
          <a:p>
            <a:pPr marL="577850" indent="-577850" defTabSz="751205">
              <a:spcBef>
                <a:spcPts val="5300"/>
              </a:spcBef>
              <a:defRPr sz="4732"/>
            </a:pPr>
            <a:r>
              <a:t>如今来看，Brooks的预测是千真万确的，软件危机的困境依然没有从根本上找到解决方法。从复杂系统研究的结果看，人类过去的科学理性范式没有能力处理应对多个独立变量相互作用的复杂系统，而大型软件系统就是高维度复杂系统，人类的理性力量无法有效跟踪分析高维度复杂系统的概念完整性和一致性。换句话说，基于规则的编程模型，找不到解决软件危机的杀手锏（银弹）。</a:t>
            </a:r>
          </a:p>
          <a:p>
            <a:pPr marL="577850" indent="-577850" defTabSz="751205">
              <a:spcBef>
                <a:spcPts val="5300"/>
              </a:spcBef>
              <a:defRPr sz="4732"/>
            </a:pPr>
            <a:r>
              <a:t>基于联结的编程模型，比如机器学习和深度神经网络，在应对高维度复杂系统上提供了可能性，而且已经在人脸识别、语音识别和自然语言处理等领域取得突破。基于联结的编程模型能不能在应对软件危机的困境中也取得突破，值得期待。</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软件过程模型</a:t>
            </a:r>
          </a:p>
        </p:txBody>
      </p:sp>
      <p:sp>
        <p:nvSpPr>
          <p:cNvPr id="158" name="Shape 158"/>
          <p:cNvSpPr/>
          <p:nvPr>
            <p:ph type="body" idx="1"/>
          </p:nvPr>
        </p:nvSpPr>
        <p:spPr>
          <a:prstGeom prst="rect">
            <a:avLst/>
          </a:prstGeom>
        </p:spPr>
        <p:txBody>
          <a:bodyPr/>
          <a:lstStyle/>
          <a:p>
            <a:pPr marL="622300" indent="-622300" defTabSz="808990">
              <a:spcBef>
                <a:spcPts val="5700"/>
              </a:spcBef>
              <a:defRPr sz="5096"/>
            </a:pPr>
            <a:r>
              <a:t>		2.1.软件的生命周期概述</a:t>
            </a:r>
          </a:p>
          <a:p>
            <a:pPr marL="622300" indent="-622300" defTabSz="808990">
              <a:spcBef>
                <a:spcPts val="5700"/>
              </a:spcBef>
              <a:defRPr sz="5096"/>
            </a:pPr>
            <a:r>
              <a:t>		2.2.瀑布模型</a:t>
            </a:r>
          </a:p>
          <a:p>
            <a:pPr marL="622300" indent="-622300" defTabSz="808990">
              <a:spcBef>
                <a:spcPts val="5700"/>
              </a:spcBef>
              <a:defRPr sz="5096"/>
            </a:pPr>
            <a:r>
              <a:t>		2.3.带原型的瀑布模型</a:t>
            </a:r>
          </a:p>
          <a:p>
            <a:pPr marL="622300" indent="-622300" defTabSz="808990">
              <a:spcBef>
                <a:spcPts val="5700"/>
              </a:spcBef>
              <a:defRPr sz="5096"/>
            </a:pPr>
            <a:r>
              <a:t>		2.4.V模型</a:t>
            </a:r>
          </a:p>
          <a:p>
            <a:pPr marL="622300" indent="-622300" defTabSz="808990">
              <a:spcBef>
                <a:spcPts val="5700"/>
              </a:spcBef>
              <a:defRPr sz="5096"/>
            </a:pPr>
            <a:r>
              <a:t>		2.5.分阶段增量和迭代</a:t>
            </a:r>
          </a:p>
          <a:p>
            <a:pPr marL="622300" indent="-622300" defTabSz="808990">
              <a:spcBef>
                <a:spcPts val="5700"/>
              </a:spcBef>
              <a:defRPr sz="5096"/>
            </a:pPr>
            <a:r>
              <a:t>		2.6.螺旋模型</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a:r>
              <a:t>软件的生命周期概述</a:t>
            </a:r>
          </a:p>
        </p:txBody>
      </p:sp>
      <p:sp>
        <p:nvSpPr>
          <p:cNvPr id="161" name="Shape 161"/>
          <p:cNvSpPr/>
          <p:nvPr>
            <p:ph type="body" idx="1"/>
          </p:nvPr>
        </p:nvSpPr>
        <p:spPr>
          <a:prstGeom prst="rect">
            <a:avLst/>
          </a:prstGeom>
        </p:spPr>
        <p:txBody>
          <a:bodyPr/>
          <a:lstStyle/>
          <a:p>
            <a:pPr marL="609600" indent="-609600" defTabSz="792479">
              <a:spcBef>
                <a:spcPts val="5600"/>
              </a:spcBef>
              <a:defRPr sz="4992"/>
            </a:pPr>
            <a:r>
              <a:t>每一个软件的生命周期都是独一无二的，但是从众多独一无二的软件个体中却呈现出来一些固有的模式，类似于软件设计模式、建筑设计模式，乃至人生模式，软件生命周期的模式我们称之为软件过程模型。</a:t>
            </a:r>
          </a:p>
          <a:p>
            <a:pPr marL="609600" indent="-609600" defTabSz="792479">
              <a:spcBef>
                <a:spcPts val="5600"/>
              </a:spcBef>
              <a:defRPr sz="4992"/>
            </a:pPr>
            <a:r>
              <a:t>对软件生命周期进行软件过程建模是非常有益的。首先软件过程模型有利于整个软件项目团队形成对软件开发过程的一致理解，有助于团队协作；其次软件过程模型提供了一个框架，让我们审视整个软件开发过程活动中是否有活动互相之间冲突，是否有重复过程活动，是否遗漏的事项等；最后，在规划整个软件开发过程时，软件过程模型方便我们为了特定的目标筛选和评估合适的软件过程，乃至为了特殊的情况裁剪通用的软件过程。</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软件的生命周期概述</a:t>
            </a:r>
          </a:p>
        </p:txBody>
      </p:sp>
      <p:sp>
        <p:nvSpPr>
          <p:cNvPr id="164" name="Shape 164"/>
          <p:cNvSpPr/>
          <p:nvPr>
            <p:ph type="body" idx="1"/>
          </p:nvPr>
        </p:nvSpPr>
        <p:spPr>
          <a:prstGeom prst="rect">
            <a:avLst/>
          </a:prstGeom>
        </p:spPr>
        <p:txBody>
          <a:bodyPr/>
          <a:lstStyle/>
          <a:p>
            <a:pPr marL="412750" indent="-412750" defTabSz="536575">
              <a:spcBef>
                <a:spcPts val="3800"/>
              </a:spcBef>
              <a:defRPr sz="3380"/>
            </a:pPr>
            <a:r>
              <a:t>一般来讲，我们将软件的生命周期划分为：分析、设计、实现、交付和维护这么五个阶段。</a:t>
            </a:r>
          </a:p>
          <a:p>
            <a:pPr marL="412750" indent="-412750" defTabSz="536575">
              <a:spcBef>
                <a:spcPts val="3800"/>
              </a:spcBef>
              <a:defRPr sz="3380"/>
            </a:pPr>
            <a:r>
              <a:t>	•	分析阶段的任务是需求分析和定义，比如在敏捷统一过程中用例建模和业务领域建模就属于分析阶段。分析阶段一般会在深入理解业务的情况下，形成业务概念原型，业务概念原型是业务功能和业务数据模型的有机统一体，比如用例的集合和业务数据模型，每一个用例在逻辑上都可以通过操作业务数据模型完成关键的业务过程。</a:t>
            </a:r>
          </a:p>
          <a:p>
            <a:pPr marL="412750" indent="-412750" defTabSz="536575">
              <a:spcBef>
                <a:spcPts val="3800"/>
              </a:spcBef>
              <a:defRPr sz="3380"/>
            </a:pPr>
            <a:r>
              <a:t>	•	设计阶段分为软件架构设计和软件详细设计，前者一般和分析阶段联系紧密，一般合称为“分析与设计”；后者一般和实现阶段联系紧密，一般合称为“设计与实现”。</a:t>
            </a:r>
          </a:p>
          <a:p>
            <a:pPr marL="412750" indent="-412750" defTabSz="536575">
              <a:spcBef>
                <a:spcPts val="3800"/>
              </a:spcBef>
              <a:defRPr sz="3380"/>
            </a:pPr>
            <a:r>
              <a:t>	•	实现阶段分为编码和测试，其中测试又涉及到单元测试、集成测试、系统测试等。</a:t>
            </a:r>
          </a:p>
          <a:p>
            <a:pPr marL="412750" indent="-412750" defTabSz="536575">
              <a:spcBef>
                <a:spcPts val="3800"/>
              </a:spcBef>
              <a:defRPr sz="3380"/>
            </a:pPr>
            <a:r>
              <a:t>	•	交付阶段主要是部署、交付测试和用户培训等。</a:t>
            </a:r>
          </a:p>
          <a:p>
            <a:pPr marL="412750" indent="-412750" defTabSz="536575">
              <a:spcBef>
                <a:spcPts val="3800"/>
              </a:spcBef>
              <a:defRPr sz="3380"/>
            </a:pPr>
            <a:r>
              <a:t>	•	维护阶段一般是软件生命周期中持续时间最长的一个阶段，而且在维护阶段很可能会形成单独的项目，从而经历分析、设计、实现、交付几个阶段，最终又合并进维护阶段。</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pPr/>
            <a:r>
              <a:t>软件的故障率曲线</a:t>
            </a:r>
          </a:p>
        </p:txBody>
      </p:sp>
      <p:sp>
        <p:nvSpPr>
          <p:cNvPr id="167" name="Shape 167"/>
          <p:cNvSpPr/>
          <p:nvPr>
            <p:ph type="body" sz="quarter" idx="1"/>
          </p:nvPr>
        </p:nvSpPr>
        <p:spPr>
          <a:xfrm>
            <a:off x="1689100" y="3238500"/>
            <a:ext cx="21005800" cy="2592836"/>
          </a:xfrm>
          <a:prstGeom prst="rect">
            <a:avLst/>
          </a:prstGeom>
        </p:spPr>
        <p:txBody>
          <a:bodyPr/>
          <a:lstStyle>
            <a:lvl1pPr marL="565150" indent="-565150" defTabSz="734694">
              <a:spcBef>
                <a:spcPts val="5200"/>
              </a:spcBef>
              <a:defRPr sz="4628"/>
            </a:lvl1pPr>
          </a:lstStyle>
          <a:p>
            <a:pPr/>
            <a:r>
              <a:t>软件开发过程从形成软件概念原型到实现、交付使用和维护的整个过程，软件的故障率有着一定的规律，如下图所示，软件在维护阶段往往会出现故障率上升的情况。</a:t>
            </a:r>
          </a:p>
        </p:txBody>
      </p:sp>
      <p:pic>
        <p:nvPicPr>
          <p:cNvPr id="168" name="pasted-image.tiff"/>
          <p:cNvPicPr>
            <a:picLocks noChangeAspect="1"/>
          </p:cNvPicPr>
          <p:nvPr/>
        </p:nvPicPr>
        <p:blipFill>
          <a:blip r:embed="rId2">
            <a:extLst/>
          </a:blip>
          <a:stretch>
            <a:fillRect/>
          </a:stretch>
        </p:blipFill>
        <p:spPr>
          <a:xfrm>
            <a:off x="5925104" y="5189339"/>
            <a:ext cx="12533792" cy="7986927"/>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描述性的过程和说明性的过程</a:t>
            </a:r>
          </a:p>
        </p:txBody>
      </p:sp>
      <p:sp>
        <p:nvSpPr>
          <p:cNvPr id="171" name="Shape 171"/>
          <p:cNvSpPr/>
          <p:nvPr>
            <p:ph type="body" sz="half" idx="1"/>
          </p:nvPr>
        </p:nvSpPr>
        <p:spPr>
          <a:xfrm>
            <a:off x="1689100" y="3238500"/>
            <a:ext cx="11998760" cy="9207500"/>
          </a:xfrm>
          <a:prstGeom prst="rect">
            <a:avLst/>
          </a:prstGeom>
        </p:spPr>
        <p:txBody>
          <a:bodyPr/>
          <a:lstStyle/>
          <a:p>
            <a:pPr marL="539750" indent="-539750" defTabSz="701675">
              <a:spcBef>
                <a:spcPts val="5000"/>
              </a:spcBef>
              <a:defRPr sz="4420"/>
            </a:pPr>
            <a:r>
              <a:t>软件过程又分为描述性的（descriptive）过程和说明性的（prescriptive）过程。</a:t>
            </a:r>
          </a:p>
          <a:p>
            <a:pPr marL="539750" indent="-539750" defTabSz="701675">
              <a:spcBef>
                <a:spcPts val="5000"/>
              </a:spcBef>
              <a:defRPr sz="4420"/>
            </a:pPr>
            <a:r>
              <a:t>描述性的过程试图客观陈述在软件开发过程中实际发生什么。我们想象一下软件开发过程中实际会发生什么？比如测试时发现了一个bug是对需求的错误理解造成的，那必须返回到分析阶段重新调整软件概念模型，比如用户使用过程中出现闪退现象，我们需要返回到系统测试试图重现闪退，乃至回到设计阶段调整设计方案从根本上解决闪退的根源问题。</a:t>
            </a:r>
          </a:p>
        </p:txBody>
      </p:sp>
      <p:pic>
        <p:nvPicPr>
          <p:cNvPr id="172" name="pasted-image.tiff"/>
          <p:cNvPicPr>
            <a:picLocks noChangeAspect="1"/>
          </p:cNvPicPr>
          <p:nvPr/>
        </p:nvPicPr>
        <p:blipFill>
          <a:blip r:embed="rId2">
            <a:extLst/>
          </a:blip>
          <a:stretch>
            <a:fillRect/>
          </a:stretch>
        </p:blipFill>
        <p:spPr>
          <a:xfrm>
            <a:off x="13677281" y="4372176"/>
            <a:ext cx="10191823" cy="6940148"/>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a:r>
              <a:t>描述性的过程和说明性的过程</a:t>
            </a:r>
          </a:p>
        </p:txBody>
      </p:sp>
      <p:sp>
        <p:nvSpPr>
          <p:cNvPr id="175" name="Shape 175"/>
          <p:cNvSpPr/>
          <p:nvPr>
            <p:ph type="body" idx="1"/>
          </p:nvPr>
        </p:nvSpPr>
        <p:spPr>
          <a:prstGeom prst="rect">
            <a:avLst/>
          </a:prstGeom>
        </p:spPr>
        <p:txBody>
          <a:bodyPr/>
          <a:lstStyle/>
          <a:p>
            <a:pPr/>
            <a:r>
              <a:t>说明性的过程试图主观陈述在软件开发过程中应该会发生什么。显然说明性的过程是抽象的过程模型，有利于整个软件项目团队对软件开发过程形成一致的理解，能够在与实际软件开发过程比较时找出项目过程中的问题。</a:t>
            </a:r>
          </a:p>
          <a:p>
            <a:pPr/>
            <a:r>
              <a:t>采用不同的过程模型时应该能反映出要达到的过程目标，比如构建高质量软件、早发现缺陷、满足预算和日程约束等。不同的模型适用于不同的情况，我们常见的过程模型，比如瀑布模型、V模型、原型化模型等都有它们所能达到的过程目标和适用的情况。</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a:r>
              <a:t>瀑布模型</a:t>
            </a:r>
          </a:p>
        </p:txBody>
      </p:sp>
      <p:sp>
        <p:nvSpPr>
          <p:cNvPr id="178" name="Shape 178"/>
          <p:cNvSpPr/>
          <p:nvPr>
            <p:ph type="body" sz="half" idx="1"/>
          </p:nvPr>
        </p:nvSpPr>
        <p:spPr>
          <a:xfrm>
            <a:off x="1689100" y="3238500"/>
            <a:ext cx="10580727" cy="9207500"/>
          </a:xfrm>
          <a:prstGeom prst="rect">
            <a:avLst/>
          </a:prstGeom>
        </p:spPr>
        <p:txBody>
          <a:bodyPr/>
          <a:lstStyle>
            <a:lvl1pPr marL="565150" indent="-565150" defTabSz="734694">
              <a:spcBef>
                <a:spcPts val="5200"/>
              </a:spcBef>
              <a:defRPr sz="4628"/>
            </a:lvl1pPr>
          </a:lstStyle>
          <a:p>
            <a:pPr/>
            <a:r>
              <a:t>瀑布模型（Waterfall Model）是第一个软件过程开发模型，对于能够完全透彻理解的需求且几乎不会发生需求变更的项目瀑布模型是适用的。但是由于瀑布模型能够将软件开发过程按顺序组织过程活动，非常简单和易于理解，因此瀑布模型被广泛应用于解释项目进展情况及所处的阶段。瀑布模型中的主要阶段通过里程碑（milestones）和交付产出来划分的。</a:t>
            </a:r>
          </a:p>
        </p:txBody>
      </p:sp>
      <p:pic>
        <p:nvPicPr>
          <p:cNvPr id="179" name="pasted-image.tiff"/>
          <p:cNvPicPr>
            <a:picLocks noChangeAspect="1"/>
          </p:cNvPicPr>
          <p:nvPr/>
        </p:nvPicPr>
        <p:blipFill>
          <a:blip r:embed="rId2">
            <a:extLst/>
          </a:blip>
          <a:stretch>
            <a:fillRect/>
          </a:stretch>
        </p:blipFill>
        <p:spPr>
          <a:xfrm>
            <a:off x="12300725" y="3861102"/>
            <a:ext cx="11317195" cy="7962296"/>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a:r>
              <a:t>软件危机和软件过程</a:t>
            </a:r>
          </a:p>
        </p:txBody>
      </p:sp>
      <p:sp>
        <p:nvSpPr>
          <p:cNvPr id="125" name="Shape 125"/>
          <p:cNvSpPr/>
          <p:nvPr>
            <p:ph type="body" idx="1"/>
          </p:nvPr>
        </p:nvSpPr>
        <p:spPr>
          <a:prstGeom prst="rect">
            <a:avLst/>
          </a:prstGeom>
        </p:spPr>
        <p:txBody>
          <a:bodyPr/>
          <a:lstStyle/>
          <a:p>
            <a:pPr/>
            <a:r>
              <a:t>		软件危机</a:t>
            </a:r>
          </a:p>
          <a:p>
            <a:pPr/>
            <a:r>
              <a:t>		软件过程模型</a:t>
            </a:r>
          </a:p>
          <a:p>
            <a:pPr/>
            <a:r>
              <a:t>		PSP和TSP</a:t>
            </a:r>
          </a:p>
          <a:p>
            <a:pPr/>
            <a:r>
              <a:t>      CMM/CMMI</a:t>
            </a:r>
          </a:p>
          <a:p>
            <a:pPr/>
            <a:r>
              <a:t>		敏捷方法</a:t>
            </a:r>
          </a:p>
          <a:p>
            <a:pPr/>
            <a:r>
              <a:t>		DevOps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title"/>
          </p:nvPr>
        </p:nvSpPr>
        <p:spPr>
          <a:prstGeom prst="rect">
            <a:avLst/>
          </a:prstGeom>
        </p:spPr>
        <p:txBody>
          <a:bodyPr/>
          <a:lstStyle/>
          <a:p>
            <a:pPr/>
            <a:r>
              <a:t>瀑布模型</a:t>
            </a:r>
          </a:p>
        </p:txBody>
      </p:sp>
      <p:sp>
        <p:nvSpPr>
          <p:cNvPr id="182" name="Shape 182"/>
          <p:cNvSpPr/>
          <p:nvPr>
            <p:ph type="body" idx="1"/>
          </p:nvPr>
        </p:nvSpPr>
        <p:spPr>
          <a:prstGeom prst="rect">
            <a:avLst/>
          </a:prstGeom>
        </p:spPr>
        <p:txBody>
          <a:bodyPr/>
          <a:lstStyle/>
          <a:p>
            <a:pPr/>
            <a:r>
              <a:t>瀑布模型是一个过程活动的顺序结构，没有任何迭代，而大多数软件开发过程都会包含大量迭代过程。瀑布模型不能为处理开发过程中的变更提供任何指导意义，因为瀑布模型假定需求不会发生任何变化。由此看来，瀑布模型将软件开发过程看作类似于工业生产制造的过程，而不是一个创造性的开发过程。工业生产制造的过程就是没有任何迭代活动，直接产出最终产品。瀑布模型视角下的软件开发过程也一样，只有等待整个软件开发过程完成后，才能看到最终软件产品。</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原型化的瀑布模型</a:t>
            </a:r>
          </a:p>
        </p:txBody>
      </p:sp>
      <p:sp>
        <p:nvSpPr>
          <p:cNvPr id="185" name="Shape 185"/>
          <p:cNvSpPr/>
          <p:nvPr>
            <p:ph type="body" sz="half" idx="1"/>
          </p:nvPr>
        </p:nvSpPr>
        <p:spPr>
          <a:xfrm>
            <a:off x="1689100" y="3238500"/>
            <a:ext cx="9723167" cy="9207500"/>
          </a:xfrm>
          <a:prstGeom prst="rect">
            <a:avLst/>
          </a:prstGeom>
        </p:spPr>
        <p:txBody>
          <a:bodyPr/>
          <a:lstStyle/>
          <a:p>
            <a:pPr/>
            <a:r>
              <a:t>显然瀑布模型会将整个软件开发过程中的众多风险积累到最后才能暴露出来，为了尽早暴露风险和控制风险，在瀑布模型的基础上增加一个原型化（prototyping）阶段，可以有效将风险前移，改善整个项目的技术和管理上的可控性。</a:t>
            </a:r>
          </a:p>
        </p:txBody>
      </p:sp>
      <p:pic>
        <p:nvPicPr>
          <p:cNvPr id="186" name="pasted-image.tiff"/>
          <p:cNvPicPr>
            <a:picLocks noChangeAspect="1"/>
          </p:cNvPicPr>
          <p:nvPr/>
        </p:nvPicPr>
        <p:blipFill>
          <a:blip r:embed="rId2">
            <a:extLst/>
          </a:blip>
          <a:stretch>
            <a:fillRect/>
          </a:stretch>
        </p:blipFill>
        <p:spPr>
          <a:xfrm>
            <a:off x="11275802" y="3449239"/>
            <a:ext cx="12376831" cy="8786022"/>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pPr/>
            <a:r>
              <a:t>原型化的瀑布模型</a:t>
            </a:r>
          </a:p>
        </p:txBody>
      </p:sp>
      <p:sp>
        <p:nvSpPr>
          <p:cNvPr id="189" name="Shape 189"/>
          <p:cNvSpPr/>
          <p:nvPr>
            <p:ph type="body" idx="1"/>
          </p:nvPr>
        </p:nvSpPr>
        <p:spPr>
          <a:prstGeom prst="rect">
            <a:avLst/>
          </a:prstGeom>
        </p:spPr>
        <p:txBody>
          <a:bodyPr/>
          <a:lstStyle/>
          <a:p>
            <a:pPr marL="590550" indent="-590550" defTabSz="767715">
              <a:spcBef>
                <a:spcPts val="5400"/>
              </a:spcBef>
              <a:defRPr sz="4836"/>
            </a:pPr>
            <a:r>
              <a:t>原型就是根据需要完成的软件的一部分，完成哪一部分是根据开发原型的目标确定，比较常见的有用户接口原型和软件架构原型。</a:t>
            </a:r>
          </a:p>
          <a:p>
            <a:pPr marL="590550" indent="-590550" defTabSz="767715">
              <a:spcBef>
                <a:spcPts val="5400"/>
              </a:spcBef>
              <a:defRPr sz="4836"/>
            </a:pPr>
            <a:r>
              <a:t>在需求分析阶段，原型可能是软件的用户接口部分，比如用户交互界面，用户接口原型可以有效地整理需求，在需求分析的过程提供直观的反馈形式，有利于确认需求是否被准确理解。</a:t>
            </a:r>
          </a:p>
          <a:p>
            <a:pPr marL="590550" indent="-590550" defTabSz="767715">
              <a:spcBef>
                <a:spcPts val="5400"/>
              </a:spcBef>
              <a:defRPr sz="4836"/>
            </a:pPr>
            <a:r>
              <a:t>在设计阶段，原型可能是软件架构的关键部分，比如采用某种设计模型解决某个问题，软件架构原型可以有效地评估软件设计方案是否能够有效解决特定问题，有利于验证技术方案的可行性，为大规模投入开发提供技术储备和经验积累。</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prstGeom prst="rect">
            <a:avLst/>
          </a:prstGeom>
        </p:spPr>
        <p:txBody>
          <a:bodyPr/>
          <a:lstStyle/>
          <a:p>
            <a:pPr/>
            <a:r>
              <a:t>V模型</a:t>
            </a:r>
          </a:p>
        </p:txBody>
      </p:sp>
      <p:sp>
        <p:nvSpPr>
          <p:cNvPr id="192" name="Shape 192"/>
          <p:cNvSpPr/>
          <p:nvPr>
            <p:ph type="body" sz="half" idx="1"/>
          </p:nvPr>
        </p:nvSpPr>
        <p:spPr>
          <a:xfrm>
            <a:off x="1689100" y="3238500"/>
            <a:ext cx="10447410" cy="9207500"/>
          </a:xfrm>
          <a:prstGeom prst="rect">
            <a:avLst/>
          </a:prstGeom>
        </p:spPr>
        <p:txBody>
          <a:bodyPr/>
          <a:lstStyle>
            <a:lvl1pPr marL="565150" indent="-565150" defTabSz="734694">
              <a:spcBef>
                <a:spcPts val="5200"/>
              </a:spcBef>
              <a:defRPr sz="4628"/>
            </a:lvl1pPr>
          </a:lstStyle>
          <a:p>
            <a:pPr/>
            <a:r>
              <a:t>V模型也是在瀑布模型基础上发展出来的，我们发现单元测试、集成测试和系统测试是为了在不同层面验证设计，而交付测试则是确认需求是否得到满足。也就是瀑布模型中前后两端的过程活动具有内在的紧密联系，如果将模块化设计的思想拿到软件开发过程活动的组织中来，可以发现通过将瀑布模型前后两端的过程活动结合起来，可以提高过程活动的内聚度，从而改善软件开发效率。这就是V模型。</a:t>
            </a:r>
          </a:p>
        </p:txBody>
      </p:sp>
      <p:pic>
        <p:nvPicPr>
          <p:cNvPr id="193" name="pasted-image.tiff"/>
          <p:cNvPicPr>
            <a:picLocks noChangeAspect="1"/>
          </p:cNvPicPr>
          <p:nvPr/>
        </p:nvPicPr>
        <p:blipFill>
          <a:blip r:embed="rId2">
            <a:extLst/>
          </a:blip>
          <a:stretch>
            <a:fillRect/>
          </a:stretch>
        </p:blipFill>
        <p:spPr>
          <a:xfrm>
            <a:off x="12021325" y="4035136"/>
            <a:ext cx="11763555" cy="7614228"/>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pPr/>
            <a:r>
              <a:t>生死相依原则</a:t>
            </a:r>
          </a:p>
        </p:txBody>
      </p:sp>
      <p:sp>
        <p:nvSpPr>
          <p:cNvPr id="196" name="Shape 196"/>
          <p:cNvSpPr/>
          <p:nvPr>
            <p:ph type="body" idx="1"/>
          </p:nvPr>
        </p:nvSpPr>
        <p:spPr>
          <a:prstGeom prst="rect">
            <a:avLst/>
          </a:prstGeom>
        </p:spPr>
        <p:txBody>
          <a:bodyPr/>
          <a:lstStyle/>
          <a:p>
            <a:pPr/>
            <a:r>
              <a:t>通过V模型给我们提供一个工作思路，就是在开始一项工作之前，先去思考验证该工作完成的方法。这大概就是中国传统文化中所谓的“未定生，先定死”，我们可以称之为生死相依原则，在软件开发过程中被广泛使用，比如创建一个对象和销毁一个对象的代码成对出现便于代码的组织和管理，V模型是开始一个特定过程活动和评估该特定过程的过程活动成对出现，从而便于软件开发过程的组织和管理。</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a:r>
              <a:t>分阶段的增量和迭代开发过程</a:t>
            </a:r>
          </a:p>
        </p:txBody>
      </p:sp>
      <p:sp>
        <p:nvSpPr>
          <p:cNvPr id="199" name="Shape 199"/>
          <p:cNvSpPr/>
          <p:nvPr>
            <p:ph type="body" sz="half" idx="1"/>
          </p:nvPr>
        </p:nvSpPr>
        <p:spPr>
          <a:xfrm>
            <a:off x="1689100" y="3238500"/>
            <a:ext cx="7597478" cy="9207500"/>
          </a:xfrm>
          <a:prstGeom prst="rect">
            <a:avLst/>
          </a:prstGeom>
        </p:spPr>
        <p:txBody>
          <a:bodyPr/>
          <a:lstStyle/>
          <a:p>
            <a:pPr/>
            <a:r>
              <a:t>分阶段开发可以让客户在没有开发完成之前就可以使用部分功能，也就是每次可以交付系统的一小部分，从而缩短开发迭代的周期。如图所示，分阶段开发还可以让产品系统和开发系统并行进行。</a:t>
            </a:r>
          </a:p>
        </p:txBody>
      </p:sp>
      <p:pic>
        <p:nvPicPr>
          <p:cNvPr id="200" name="pasted-image.tiff"/>
          <p:cNvPicPr>
            <a:picLocks noChangeAspect="1"/>
          </p:cNvPicPr>
          <p:nvPr/>
        </p:nvPicPr>
        <p:blipFill>
          <a:blip r:embed="rId2">
            <a:extLst/>
          </a:blip>
          <a:stretch>
            <a:fillRect/>
          </a:stretch>
        </p:blipFill>
        <p:spPr>
          <a:xfrm>
            <a:off x="9613900" y="3749364"/>
            <a:ext cx="13106432" cy="818577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a:r>
              <a:t>分阶段的增量和迭代开发过程</a:t>
            </a:r>
          </a:p>
        </p:txBody>
      </p:sp>
      <p:sp>
        <p:nvSpPr>
          <p:cNvPr id="203" name="Shape 203"/>
          <p:cNvSpPr/>
          <p:nvPr>
            <p:ph type="body" sz="half" idx="1"/>
          </p:nvPr>
        </p:nvSpPr>
        <p:spPr>
          <a:xfrm>
            <a:off x="1689100" y="3238500"/>
            <a:ext cx="10358835" cy="9207500"/>
          </a:xfrm>
          <a:prstGeom prst="rect">
            <a:avLst/>
          </a:prstGeom>
        </p:spPr>
        <p:txBody>
          <a:bodyPr/>
          <a:lstStyle/>
          <a:p>
            <a:pPr marL="508000" indent="-508000" defTabSz="660400">
              <a:spcBef>
                <a:spcPts val="4700"/>
              </a:spcBef>
              <a:defRPr sz="4160"/>
            </a:pPr>
            <a:r>
              <a:t>分阶段开发的交付策略分为两种，一是增量开发（Incremental development），二是迭代开发（Iterative development）。</a:t>
            </a:r>
          </a:p>
          <a:p>
            <a:pPr marL="508000" indent="-508000" defTabSz="660400">
              <a:spcBef>
                <a:spcPts val="4700"/>
              </a:spcBef>
              <a:defRPr sz="4160"/>
            </a:pPr>
            <a:r>
              <a:t>增量开发就是从一个功能子系统开始交付，每次交付会增加一些功能，这样逐步扩展功能最终完成整个系统功能的开发。</a:t>
            </a:r>
          </a:p>
          <a:p>
            <a:pPr marL="508000" indent="-508000" defTabSz="660400">
              <a:spcBef>
                <a:spcPts val="4700"/>
              </a:spcBef>
              <a:defRPr sz="4160"/>
            </a:pPr>
            <a:r>
              <a:t>迭代开发是首先完成一个完整的系统或者完整系统的框架，然后每次交付会升级其中的某个功能子系统，这样反复迭代逐步细化最终完成系统开发。</a:t>
            </a:r>
          </a:p>
        </p:txBody>
      </p:sp>
      <p:pic>
        <p:nvPicPr>
          <p:cNvPr id="204" name="pasted-image.tiff"/>
          <p:cNvPicPr>
            <a:picLocks noChangeAspect="1"/>
          </p:cNvPicPr>
          <p:nvPr/>
        </p:nvPicPr>
        <p:blipFill>
          <a:blip r:embed="rId2">
            <a:extLst/>
          </a:blip>
          <a:stretch>
            <a:fillRect/>
          </a:stretch>
        </p:blipFill>
        <p:spPr>
          <a:xfrm>
            <a:off x="12547600" y="4971108"/>
            <a:ext cx="10712494" cy="5742284"/>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pPr/>
            <a:r>
              <a:t>分阶段的增量和迭代开发过程</a:t>
            </a:r>
          </a:p>
        </p:txBody>
      </p:sp>
      <p:sp>
        <p:nvSpPr>
          <p:cNvPr id="207" name="Shape 207"/>
          <p:cNvSpPr/>
          <p:nvPr>
            <p:ph type="body" idx="1"/>
          </p:nvPr>
        </p:nvSpPr>
        <p:spPr>
          <a:prstGeom prst="rect">
            <a:avLst/>
          </a:prstGeom>
        </p:spPr>
        <p:txBody>
          <a:bodyPr/>
          <a:lstStyle/>
          <a:p>
            <a:pPr marL="520700" indent="-520700" defTabSz="676909">
              <a:spcBef>
                <a:spcPts val="4800"/>
              </a:spcBef>
              <a:defRPr sz="4264"/>
            </a:pPr>
            <a:r>
              <a:t> 分阶段开发有着显著的优点：</a:t>
            </a:r>
          </a:p>
          <a:p>
            <a:pPr marL="520700" indent="-520700" defTabSz="676909">
              <a:spcBef>
                <a:spcPts val="4800"/>
              </a:spcBef>
              <a:defRPr sz="4264"/>
            </a:pPr>
            <a:r>
              <a:t>	•	能够在系统没有开发完成之前，开始进行交付和用户培训；</a:t>
            </a:r>
          </a:p>
          <a:p>
            <a:pPr marL="520700" indent="-520700" defTabSz="676909">
              <a:spcBef>
                <a:spcPts val="4800"/>
              </a:spcBef>
              <a:defRPr sz="4264"/>
            </a:pPr>
            <a:r>
              <a:t>	•	频繁的软件发布可以让开发者敏捷地应对始料未及的问题；</a:t>
            </a:r>
          </a:p>
          <a:p>
            <a:pPr marL="520700" indent="-520700" defTabSz="676909">
              <a:spcBef>
                <a:spcPts val="4800"/>
              </a:spcBef>
              <a:defRPr sz="4264"/>
            </a:pPr>
            <a:r>
              <a:t>	•	开发团队可以在不同的版本聚焦于不同的功能领域，从而提升开发效率；</a:t>
            </a:r>
          </a:p>
          <a:p>
            <a:pPr marL="520700" indent="-520700" defTabSz="676909">
              <a:spcBef>
                <a:spcPts val="4800"/>
              </a:spcBef>
              <a:defRPr sz="4264"/>
            </a:pPr>
            <a:r>
              <a:t>	•	还有助于提前布局抢占市场。</a:t>
            </a:r>
          </a:p>
          <a:p>
            <a:pPr marL="520700" indent="-520700" defTabSz="676909">
              <a:spcBef>
                <a:spcPts val="4800"/>
              </a:spcBef>
              <a:defRPr sz="4264"/>
            </a:pPr>
            <a:r>
              <a:t>任何一颗苍天大树最初都是由一粒小小的种子所规定的。分阶段增量和迭代开发就相当于软件开发过程模型的一颗种子，从这颗种子里我们可以看到敏捷方法的意味、能看到持续集成持续交付的感觉、能看到反复迭代中过程改进和重构的可能性。</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pPr/>
            <a:r>
              <a:t>螺旋模型</a:t>
            </a:r>
          </a:p>
        </p:txBody>
      </p:sp>
      <p:sp>
        <p:nvSpPr>
          <p:cNvPr id="210" name="Shape 210"/>
          <p:cNvSpPr/>
          <p:nvPr>
            <p:ph type="body" idx="1"/>
          </p:nvPr>
        </p:nvSpPr>
        <p:spPr>
          <a:prstGeom prst="rect">
            <a:avLst/>
          </a:prstGeom>
        </p:spPr>
        <p:txBody>
          <a:bodyPr/>
          <a:lstStyle/>
          <a:p>
            <a:pPr/>
            <a:r>
              <a:t>螺旋模型是在1988年由Boehm提出，是一种演化软件开发过程模型，兼顾了快速原型的迭代的特征以及瀑布模型的系统化与严格监控。螺旋模型最大的特点在于引入了其他模型不具备的风险管理，使软件在无法排除重大风险时有机会停止，以减小损失。同时，在每个迭代阶段构建原型是螺旋模型用以减小风险的基本策略。</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a:r>
              <a:t>螺旋模型</a:t>
            </a:r>
          </a:p>
        </p:txBody>
      </p:sp>
      <p:sp>
        <p:nvSpPr>
          <p:cNvPr id="213" name="Shape 213"/>
          <p:cNvSpPr/>
          <p:nvPr>
            <p:ph type="body" sz="half" idx="1"/>
          </p:nvPr>
        </p:nvSpPr>
        <p:spPr>
          <a:xfrm>
            <a:off x="1689100" y="3238500"/>
            <a:ext cx="11084223" cy="9207500"/>
          </a:xfrm>
          <a:prstGeom prst="rect">
            <a:avLst/>
          </a:prstGeom>
        </p:spPr>
        <p:txBody>
          <a:bodyPr/>
          <a:lstStyle/>
          <a:p>
            <a:pPr/>
            <a:r>
              <a:t>螺旋模型将每一次迭代过程分为四个主要阶段：</a:t>
            </a:r>
          </a:p>
          <a:p>
            <a:pPr/>
            <a:r>
              <a:t>	•	Plan</a:t>
            </a:r>
          </a:p>
          <a:p>
            <a:pPr/>
            <a:r>
              <a:t>	•	Determine goals, alternatives and constraints</a:t>
            </a:r>
          </a:p>
          <a:p>
            <a:pPr/>
            <a:r>
              <a:t>	•	Evaluate alternatives and risks</a:t>
            </a:r>
          </a:p>
          <a:p>
            <a:pPr/>
            <a:r>
              <a:t>	•	Develop and test</a:t>
            </a:r>
          </a:p>
        </p:txBody>
      </p:sp>
      <p:pic>
        <p:nvPicPr>
          <p:cNvPr id="214" name="pasted-image.tiff"/>
          <p:cNvPicPr>
            <a:picLocks noChangeAspect="1"/>
          </p:cNvPicPr>
          <p:nvPr/>
        </p:nvPicPr>
        <p:blipFill>
          <a:blip r:embed="rId2">
            <a:extLst/>
          </a:blip>
          <a:stretch>
            <a:fillRect/>
          </a:stretch>
        </p:blipFill>
        <p:spPr>
          <a:xfrm>
            <a:off x="12890500" y="3740415"/>
            <a:ext cx="10830688" cy="8203670"/>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r>
              <a:t>软件危机产生背景</a:t>
            </a:r>
          </a:p>
        </p:txBody>
      </p:sp>
      <p:sp>
        <p:nvSpPr>
          <p:cNvPr id="128" name="Shape 128"/>
          <p:cNvSpPr/>
          <p:nvPr>
            <p:ph type="body" idx="1"/>
          </p:nvPr>
        </p:nvSpPr>
        <p:spPr>
          <a:prstGeom prst="rect">
            <a:avLst/>
          </a:prstGeom>
        </p:spPr>
        <p:txBody>
          <a:bodyPr/>
          <a:lstStyle/>
          <a:p>
            <a:pPr marL="501650" indent="-501650" defTabSz="652145">
              <a:spcBef>
                <a:spcPts val="4600"/>
              </a:spcBef>
              <a:defRPr sz="4108"/>
            </a:pPr>
            <a:r>
              <a:t>1960年代以前，计算机刚刚投入实际使用，软件往往只是为了一个特定的目标而在指定的计算机硬件环境上设计和编制的程序，采用密切依赖于计算机硬件环境的机器代码或汇编语言来编写，软件的规模比较小，也谈不上什么系统化的软件开发方法，设计软件往往等同于编写程序，基本上是个人设计、个人使用、个人操作、自给自足的软件生产方式。</a:t>
            </a:r>
          </a:p>
          <a:p>
            <a:pPr marL="501650" indent="-501650" defTabSz="652145">
              <a:spcBef>
                <a:spcPts val="4600"/>
              </a:spcBef>
              <a:defRPr sz="4108"/>
            </a:pPr>
            <a:r>
              <a:t>1960年代中期，大容量、高速度计算机的出现，使计算机的应用范围迅速扩大，因此软件开发需求和软件的规模都急剧增长。高级语言开始出现、操作系统迅猛发展、大量数据处理导致数据库管理系统的诞生等，导致软件开发的基础环境发生了重大变化，从与计算机硬件基础环境直接打交道，变为在一个更高抽象层级之上编写软件。软件系统的规模越来越大，复杂程度越来越高，软件可靠性问题也越来越突出。原来的个人设计、个人使用的方式不再能满足要求，迫切需要改变软件生产方式，提高软件开发效率，软件危机开始爆发 。</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lvl1pPr defTabSz="553084">
              <a:defRPr sz="7504"/>
            </a:lvl1pPr>
          </a:lstStyle>
          <a:p>
            <a:pPr/>
            <a:r>
              <a:t>个人软件过程PSP（Personal Software Process）</a:t>
            </a:r>
          </a:p>
        </p:txBody>
      </p:sp>
      <p:sp>
        <p:nvSpPr>
          <p:cNvPr id="217" name="Shape 217"/>
          <p:cNvSpPr/>
          <p:nvPr>
            <p:ph type="body" idx="1"/>
          </p:nvPr>
        </p:nvSpPr>
        <p:spPr>
          <a:prstGeom prst="rect">
            <a:avLst/>
          </a:prstGeom>
        </p:spPr>
        <p:txBody>
          <a:bodyPr/>
          <a:lstStyle/>
          <a:p>
            <a:pPr/>
            <a:r>
              <a:t>个人软件过程PSP（Personal Software Process）和团队软件过程TSP（Team Software Process）是Watts S.Humphrey（1927—2010）继软件成熟度模型CMM之后推出的两个软件过程模型。CMM已经成为事实上的软件过程工业标准。但是CMM虽然提供了一个有力的软件过程改进框架，却只告诉我们"应该做什么"，而没有告诉我们"应该怎样做"，PSP和TSP通过具体知识和技能弥补这个欠缺。为了在学习和实践上能够循序渐进，我们首先来了解PSP和TSP。</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a:r>
              <a:t>个人和团队</a:t>
            </a:r>
          </a:p>
        </p:txBody>
      </p:sp>
      <p:sp>
        <p:nvSpPr>
          <p:cNvPr id="220" name="Shape 220"/>
          <p:cNvSpPr/>
          <p:nvPr>
            <p:ph type="body" sz="half" idx="1"/>
          </p:nvPr>
        </p:nvSpPr>
        <p:spPr>
          <a:xfrm>
            <a:off x="1689100" y="3238500"/>
            <a:ext cx="21005800" cy="4957763"/>
          </a:xfrm>
          <a:prstGeom prst="rect">
            <a:avLst/>
          </a:prstGeom>
        </p:spPr>
        <p:txBody>
          <a:bodyPr/>
          <a:lstStyle/>
          <a:p>
            <a:pPr/>
            <a:r>
              <a:t>如果将软件开发与足球比赛类比的话，个人训练项目和团队训练项目具有很大的差异，比如足球运动员个人训练可能有基本的体能、各种足球技能，以及良好的足球意识；而足球球队的训练可能会将重点放在阵型、配合和临场发挥上。软件开发过程的训练与此类似，需要分为个人软件过程的训练和团队软件过程的训练。</a:t>
            </a:r>
          </a:p>
        </p:txBody>
      </p:sp>
      <p:pic>
        <p:nvPicPr>
          <p:cNvPr id="221" name="image4.jpg" descr="http://t1.gstatic.com/images?q=tbn:Ervd0cBao52trM:http://s3.amazonaws.com/pixmac-preview/soccer-player-silhouettes-1.jpg">
            <a:hlinkClick r:id="rId2" invalidUrl="" action="" tgtFrame="" tooltip="" history="1" highlightClick="0" endSnd="0"/>
          </p:cNvPr>
          <p:cNvPicPr>
            <a:picLocks noChangeAspect="1"/>
          </p:cNvPicPr>
          <p:nvPr/>
        </p:nvPicPr>
        <p:blipFill>
          <a:blip r:embed="rId3">
            <a:extLst/>
          </a:blip>
          <a:stretch>
            <a:fillRect/>
          </a:stretch>
        </p:blipFill>
        <p:spPr>
          <a:xfrm>
            <a:off x="4191000" y="8534400"/>
            <a:ext cx="5874079" cy="4500308"/>
          </a:xfrm>
          <a:prstGeom prst="rect">
            <a:avLst/>
          </a:prstGeom>
          <a:ln w="12700">
            <a:miter lim="400000"/>
          </a:ln>
        </p:spPr>
      </p:pic>
      <p:pic>
        <p:nvPicPr>
          <p:cNvPr id="222" name="image5.png"/>
          <p:cNvPicPr>
            <a:picLocks noChangeAspect="1"/>
          </p:cNvPicPr>
          <p:nvPr/>
        </p:nvPicPr>
        <p:blipFill>
          <a:blip r:embed="rId4">
            <a:extLst/>
          </a:blip>
          <a:stretch>
            <a:fillRect/>
          </a:stretch>
        </p:blipFill>
        <p:spPr>
          <a:xfrm>
            <a:off x="13055600" y="8401833"/>
            <a:ext cx="6894004" cy="476544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dissolve" transition="in">
                                      <p:cBhvr>
                                        <p:cTn id="7" dur="2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22"/>
                                        </p:tgtEl>
                                        <p:attrNameLst>
                                          <p:attrName>style.visibility</p:attrName>
                                        </p:attrNameLst>
                                      </p:cBhvr>
                                      <p:to>
                                        <p:strVal val="visible"/>
                                      </p:to>
                                    </p:set>
                                    <p:animEffect filter="dissolve" transition="in">
                                      <p:cBhvr>
                                        <p:cTn id="12" dur="2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P build="whole" bldLvl="1" animBg="1" rev="0" advAuto="0" spid="222" grpId="2"/>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独立进行开发和维护</a:t>
            </a:r>
          </a:p>
        </p:txBody>
      </p:sp>
      <p:sp>
        <p:nvSpPr>
          <p:cNvPr id="225" name="Shape 225"/>
          <p:cNvSpPr/>
          <p:nvPr>
            <p:ph type="body" idx="1"/>
          </p:nvPr>
        </p:nvSpPr>
        <p:spPr>
          <a:prstGeom prst="rect">
            <a:avLst/>
          </a:prstGeom>
        </p:spPr>
        <p:txBody>
          <a:bodyPr/>
          <a:lstStyle/>
          <a:p>
            <a:pPr marL="482600" indent="-482600" defTabSz="627379">
              <a:spcBef>
                <a:spcPts val="4400"/>
              </a:spcBef>
              <a:defRPr sz="3952"/>
            </a:pPr>
            <a:r>
              <a:t>软件项目中大多数软件模块是由一个人进行独立开发和维护的，一般来说一个人独立进行开发和维护软件模块时大致会经历如下过程：</a:t>
            </a:r>
          </a:p>
          <a:p>
            <a:pPr marL="482600" indent="-482600" defTabSz="627379">
              <a:spcBef>
                <a:spcPts val="4400"/>
              </a:spcBef>
              <a:defRPr sz="3952"/>
            </a:pPr>
            <a:r>
              <a:t>	•	了解当前情况和需要解决的问题</a:t>
            </a:r>
          </a:p>
          <a:p>
            <a:pPr marL="482600" indent="-482600" defTabSz="627379">
              <a:spcBef>
                <a:spcPts val="4400"/>
              </a:spcBef>
              <a:defRPr sz="3952"/>
            </a:pPr>
            <a:r>
              <a:t>	•	找出解决方案</a:t>
            </a:r>
          </a:p>
          <a:p>
            <a:pPr marL="482600" indent="-482600" defTabSz="627379">
              <a:spcBef>
                <a:spcPts val="4400"/>
              </a:spcBef>
              <a:defRPr sz="3952"/>
            </a:pPr>
            <a:r>
              <a:t>	•	估算需要完成哪些工作</a:t>
            </a:r>
          </a:p>
          <a:p>
            <a:pPr marL="482600" indent="-482600" defTabSz="627379">
              <a:spcBef>
                <a:spcPts val="4400"/>
              </a:spcBef>
              <a:defRPr sz="3952"/>
            </a:pPr>
            <a:r>
              <a:t>	•	与客户或利益相关方沟通建议方案（proposal）</a:t>
            </a:r>
          </a:p>
          <a:p>
            <a:pPr marL="482600" indent="-482600" defTabSz="627379">
              <a:spcBef>
                <a:spcPts val="4400"/>
              </a:spcBef>
              <a:defRPr sz="3952"/>
            </a:pPr>
            <a:r>
              <a:t>	•	开始行动完成工作</a:t>
            </a:r>
          </a:p>
          <a:p>
            <a:pPr marL="482600" indent="-482600" defTabSz="627379">
              <a:spcBef>
                <a:spcPts val="4400"/>
              </a:spcBef>
              <a:defRPr sz="3952"/>
            </a:pPr>
            <a:r>
              <a:t>	•	对产出结果的质量负责</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pPr/>
            <a:r>
              <a:t>个人软件过程PSP</a:t>
            </a:r>
          </a:p>
        </p:txBody>
      </p:sp>
      <p:sp>
        <p:nvSpPr>
          <p:cNvPr id="228" name="Shape 228"/>
          <p:cNvSpPr/>
          <p:nvPr>
            <p:ph type="body" idx="1"/>
          </p:nvPr>
        </p:nvSpPr>
        <p:spPr>
          <a:prstGeom prst="rect">
            <a:avLst/>
          </a:prstGeom>
        </p:spPr>
        <p:txBody>
          <a:bodyPr/>
          <a:lstStyle/>
          <a:p>
            <a:pPr/>
            <a:r>
              <a:t>每个人的产出结果的质量会影响软件项目整体的交付产品的质量。作为一个软件工程师，您觉得您的产出结果质量如何呢？有没有这样的体会：看书的时候觉得“技止此耳”，开发项目的时候才觉得实际情况和书上讲的都有一些出入，一些重要的细节书上没有提。很多人是边看书, 边开发项目，这相当于一边看医学书一边动手术。</a:t>
            </a:r>
          </a:p>
          <a:p>
            <a:pPr/>
            <a:r>
              <a:t>那一个软件工程师如何成长，如何证明自己的成长？PSP提供了一个不断成长进阶的参考路径，即个人软件过程PSP框架。</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a:r>
              <a:t>个体度量过程PSP0</a:t>
            </a:r>
          </a:p>
        </p:txBody>
      </p:sp>
      <p:sp>
        <p:nvSpPr>
          <p:cNvPr id="231" name="Shape 231"/>
          <p:cNvSpPr/>
          <p:nvPr>
            <p:ph type="body" idx="1"/>
          </p:nvPr>
        </p:nvSpPr>
        <p:spPr>
          <a:prstGeom prst="rect">
            <a:avLst/>
          </a:prstGeom>
        </p:spPr>
        <p:txBody>
          <a:bodyPr/>
          <a:lstStyle/>
          <a:p>
            <a:pPr marL="482600" indent="-482600" defTabSz="627379">
              <a:spcBef>
                <a:spcPts val="4400"/>
              </a:spcBef>
              <a:defRPr sz="3952"/>
            </a:pPr>
            <a:r>
              <a:t>一般来说，做任何事情最基本的思路就是计划、执行和总结。PSP0就是这个最基本的思路，但是在PSP0阶段必须理解和学会采集软件过程中的数据。</a:t>
            </a:r>
          </a:p>
          <a:p>
            <a:pPr marL="482600" indent="-482600" defTabSz="627379">
              <a:spcBef>
                <a:spcPts val="4400"/>
              </a:spcBef>
              <a:defRPr sz="3952"/>
            </a:pPr>
            <a:r>
              <a:t>1、计划阶段</a:t>
            </a:r>
          </a:p>
          <a:p>
            <a:pPr marL="482600" indent="-482600" defTabSz="627379">
              <a:spcBef>
                <a:spcPts val="4400"/>
              </a:spcBef>
              <a:defRPr sz="3952"/>
            </a:pPr>
            <a:r>
              <a:t>2、开发阶段</a:t>
            </a:r>
          </a:p>
          <a:p>
            <a:pPr marL="482600" indent="-482600" defTabSz="627379">
              <a:spcBef>
                <a:spcPts val="4400"/>
              </a:spcBef>
              <a:defRPr sz="3952"/>
            </a:pPr>
            <a:r>
              <a:t>	•	设计</a:t>
            </a:r>
          </a:p>
          <a:p>
            <a:pPr marL="482600" indent="-482600" defTabSz="627379">
              <a:spcBef>
                <a:spcPts val="4400"/>
              </a:spcBef>
              <a:defRPr sz="3952"/>
            </a:pPr>
            <a:r>
              <a:t>	•	编码</a:t>
            </a:r>
          </a:p>
          <a:p>
            <a:pPr marL="482600" indent="-482600" defTabSz="627379">
              <a:spcBef>
                <a:spcPts val="4400"/>
              </a:spcBef>
              <a:defRPr sz="3952"/>
            </a:pPr>
            <a:r>
              <a:t>	•	测试</a:t>
            </a:r>
          </a:p>
          <a:p>
            <a:pPr marL="482600" indent="-482600" defTabSz="627379">
              <a:spcBef>
                <a:spcPts val="4400"/>
              </a:spcBef>
              <a:defRPr sz="3952"/>
            </a:pPr>
            <a:r>
              <a:t>3、开发完成后进行总结分析</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a:r>
              <a:t>个体度量过程PSP0.1</a:t>
            </a:r>
          </a:p>
        </p:txBody>
      </p:sp>
      <p:sp>
        <p:nvSpPr>
          <p:cNvPr id="234" name="Shape 234"/>
          <p:cNvSpPr/>
          <p:nvPr>
            <p:ph type="body" sz="half" idx="1"/>
          </p:nvPr>
        </p:nvSpPr>
        <p:spPr>
          <a:xfrm>
            <a:off x="1689100" y="3238500"/>
            <a:ext cx="9512499" cy="9207500"/>
          </a:xfrm>
          <a:prstGeom prst="rect">
            <a:avLst/>
          </a:prstGeom>
        </p:spPr>
        <p:txBody>
          <a:bodyPr/>
          <a:lstStyle/>
          <a:p>
            <a:pPr marL="488950" indent="-488950" defTabSz="635634">
              <a:spcBef>
                <a:spcPts val="4500"/>
              </a:spcBef>
              <a:defRPr sz="4004"/>
            </a:pPr>
            <a:r>
              <a:t>PSP0.1 增加了编码标准规范、程序规模度量、以及过程改进计划。显然PSP0.1融入了标准规范，而且将最后的总结分析更加明确充实。过程改进计划用于随时记录过程中存在的问题、解决问题的措施以及改进过程的方法，以提高软件开发人员的质量意识和过程意识。</a:t>
            </a:r>
          </a:p>
          <a:p>
            <a:pPr marL="488950" indent="-488950" defTabSz="635634">
              <a:spcBef>
                <a:spcPts val="4500"/>
              </a:spcBef>
              <a:defRPr sz="4004"/>
            </a:pPr>
            <a:r>
              <a:t>PSP0和PSP0.1重点是个体度量过程，也就是通过采集过程数据、度量程序的规模等，通过量化的度量数据为软件过程改进提供基准。</a:t>
            </a:r>
          </a:p>
        </p:txBody>
      </p:sp>
      <p:sp>
        <p:nvSpPr>
          <p:cNvPr id="235" name="Shape 235"/>
          <p:cNvSpPr/>
          <p:nvPr/>
        </p:nvSpPr>
        <p:spPr>
          <a:xfrm>
            <a:off x="12153900" y="3238500"/>
            <a:ext cx="9512499"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06400" indent="-406400" algn="l" defTabSz="528319">
              <a:spcBef>
                <a:spcPts val="3700"/>
              </a:spcBef>
              <a:buSzPct val="75000"/>
              <a:buChar char="•"/>
              <a:defRPr sz="3328"/>
            </a:pPr>
            <a:r>
              <a:t>1、计划阶段</a:t>
            </a:r>
          </a:p>
          <a:p>
            <a:pPr marL="406400" indent="-406400" algn="l" defTabSz="528319">
              <a:spcBef>
                <a:spcPts val="3700"/>
              </a:spcBef>
              <a:buSzPct val="75000"/>
              <a:buChar char="•"/>
              <a:defRPr sz="3328"/>
            </a:pPr>
            <a:r>
              <a:t>2、开发阶段</a:t>
            </a:r>
          </a:p>
          <a:p>
            <a:pPr marL="406400" indent="-406400" algn="l" defTabSz="528319">
              <a:spcBef>
                <a:spcPts val="3700"/>
              </a:spcBef>
              <a:buSzPct val="75000"/>
              <a:buChar char="•"/>
              <a:defRPr sz="3328"/>
            </a:pPr>
            <a:r>
              <a:t>	•	</a:t>
            </a:r>
            <a:r>
              <a:rPr>
                <a:solidFill>
                  <a:schemeClr val="accent5"/>
                </a:solidFill>
              </a:rPr>
              <a:t>编码标准规范</a:t>
            </a:r>
          </a:p>
          <a:p>
            <a:pPr marL="406400" indent="-406400" algn="l" defTabSz="528319">
              <a:spcBef>
                <a:spcPts val="3700"/>
              </a:spcBef>
              <a:buSzPct val="75000"/>
              <a:buChar char="•"/>
              <a:defRPr sz="3328"/>
            </a:pPr>
            <a:r>
              <a:t>	•	设计</a:t>
            </a:r>
          </a:p>
          <a:p>
            <a:pPr marL="406400" indent="-406400" algn="l" defTabSz="528319">
              <a:spcBef>
                <a:spcPts val="3700"/>
              </a:spcBef>
              <a:buSzPct val="75000"/>
              <a:buChar char="•"/>
              <a:defRPr sz="3328"/>
            </a:pPr>
            <a:r>
              <a:t>	•	编码</a:t>
            </a:r>
          </a:p>
          <a:p>
            <a:pPr marL="406400" indent="-406400" algn="l" defTabSz="528319">
              <a:spcBef>
                <a:spcPts val="3700"/>
              </a:spcBef>
              <a:buSzPct val="75000"/>
              <a:buChar char="•"/>
              <a:defRPr sz="3328"/>
            </a:pPr>
            <a:r>
              <a:t>	•	测试</a:t>
            </a:r>
          </a:p>
          <a:p>
            <a:pPr marL="406400" indent="-406400" algn="l" defTabSz="528319">
              <a:spcBef>
                <a:spcPts val="3700"/>
              </a:spcBef>
              <a:buSzPct val="75000"/>
              <a:buChar char="•"/>
              <a:defRPr sz="3328"/>
            </a:pPr>
            <a:r>
              <a:t>3、</a:t>
            </a:r>
            <a:r>
              <a:rPr>
                <a:solidFill>
                  <a:schemeClr val="accent5"/>
                </a:solidFill>
              </a:rPr>
              <a:t>程序规模度量</a:t>
            </a:r>
            <a:endParaRPr>
              <a:solidFill>
                <a:schemeClr val="accent5"/>
              </a:solidFill>
            </a:endParaRPr>
          </a:p>
          <a:p>
            <a:pPr marL="406400" indent="-406400" algn="l" defTabSz="528319">
              <a:spcBef>
                <a:spcPts val="3700"/>
              </a:spcBef>
              <a:buSzPct val="75000"/>
              <a:buChar char="•"/>
              <a:defRPr sz="3328"/>
            </a:pPr>
            <a:r>
              <a:t>4、开发完成后进行总结分析</a:t>
            </a:r>
          </a:p>
          <a:p>
            <a:pPr marL="406400" indent="-406400" algn="l" defTabSz="528319">
              <a:spcBef>
                <a:spcPts val="3700"/>
              </a:spcBef>
              <a:buSzPct val="75000"/>
              <a:buChar char="•"/>
              <a:defRPr sz="3328"/>
            </a:pPr>
            <a:r>
              <a:t>5、</a:t>
            </a:r>
            <a:r>
              <a:rPr>
                <a:solidFill>
                  <a:schemeClr val="accent5"/>
                </a:solidFill>
              </a:rPr>
              <a:t>过程改进计划</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prstGeom prst="rect">
            <a:avLst/>
          </a:prstGeom>
        </p:spPr>
        <p:txBody>
          <a:bodyPr/>
          <a:lstStyle/>
          <a:p>
            <a:pPr/>
            <a:r>
              <a:t>个体计划过程PSP1</a:t>
            </a:r>
          </a:p>
        </p:txBody>
      </p:sp>
      <p:sp>
        <p:nvSpPr>
          <p:cNvPr id="238" name="Shape 238"/>
          <p:cNvSpPr/>
          <p:nvPr>
            <p:ph type="body" sz="half" idx="1"/>
          </p:nvPr>
        </p:nvSpPr>
        <p:spPr>
          <a:xfrm>
            <a:off x="1689100" y="3238500"/>
            <a:ext cx="13507768" cy="9207500"/>
          </a:xfrm>
          <a:prstGeom prst="rect">
            <a:avLst/>
          </a:prstGeom>
        </p:spPr>
        <p:txBody>
          <a:bodyPr/>
          <a:lstStyle/>
          <a:p>
            <a:pPr marL="603250" indent="-603250" defTabSz="784225">
              <a:spcBef>
                <a:spcPts val="5600"/>
              </a:spcBef>
              <a:defRPr sz="4940"/>
            </a:pPr>
            <a:r>
              <a:t>PSP1在计划阶段增加了项目评估，引入了基于估计的计划方法，用自己的历史数据来预测新程序的大小和需要的开发时间，开发阶段之后首先完成项目测试报告。</a:t>
            </a:r>
          </a:p>
          <a:p>
            <a:pPr marL="603250" indent="-603250" defTabSz="784225">
              <a:spcBef>
                <a:spcPts val="5600"/>
              </a:spcBef>
              <a:defRPr sz="4940"/>
            </a:pPr>
            <a:r>
              <a:t>在PSP1阶段应该学会编制项目开发计划，这不仅对承担大型软件的开发十分重要，即使是开发小型软件也必不可少。因为，只有对自己的能力有客观的评价，才能作出更加准确的计划，才能实事求是地接受和完成客户委托的任务。</a:t>
            </a:r>
          </a:p>
        </p:txBody>
      </p:sp>
      <p:sp>
        <p:nvSpPr>
          <p:cNvPr id="239" name="Shape 239"/>
          <p:cNvSpPr/>
          <p:nvPr/>
        </p:nvSpPr>
        <p:spPr>
          <a:xfrm>
            <a:off x="16698458" y="3238500"/>
            <a:ext cx="6511189"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23850" indent="-323850" algn="l" defTabSz="421004">
              <a:spcBef>
                <a:spcPts val="3000"/>
              </a:spcBef>
              <a:buSzPct val="75000"/>
              <a:buChar char="•"/>
              <a:defRPr sz="2652"/>
            </a:pPr>
            <a:r>
              <a:t>1、计划阶段</a:t>
            </a:r>
          </a:p>
          <a:p>
            <a:pPr marL="323850" indent="-323850" algn="l" defTabSz="421004">
              <a:spcBef>
                <a:spcPts val="3000"/>
              </a:spcBef>
              <a:buSzPct val="75000"/>
              <a:buChar char="•"/>
              <a:defRPr sz="2652"/>
            </a:pPr>
            <a:r>
              <a:t>	•	</a:t>
            </a:r>
            <a:r>
              <a:rPr>
                <a:solidFill>
                  <a:schemeClr val="accent5"/>
                </a:solidFill>
              </a:rPr>
              <a:t>项目评估</a:t>
            </a:r>
          </a:p>
          <a:p>
            <a:pPr marL="323850" indent="-323850" algn="l" defTabSz="421004">
              <a:spcBef>
                <a:spcPts val="3000"/>
              </a:spcBef>
              <a:buSzPct val="75000"/>
              <a:buChar char="•"/>
              <a:defRPr sz="2652"/>
            </a:pPr>
            <a:r>
              <a:t>2、开发阶段</a:t>
            </a:r>
          </a:p>
          <a:p>
            <a:pPr marL="323850" indent="-323850" algn="l" defTabSz="421004">
              <a:spcBef>
                <a:spcPts val="3000"/>
              </a:spcBef>
              <a:buSzPct val="75000"/>
              <a:buChar char="•"/>
              <a:defRPr sz="2652"/>
            </a:pPr>
            <a:r>
              <a:t>	•	编码标准规范</a:t>
            </a:r>
          </a:p>
          <a:p>
            <a:pPr marL="323850" indent="-323850" algn="l" defTabSz="421004">
              <a:spcBef>
                <a:spcPts val="3000"/>
              </a:spcBef>
              <a:buSzPct val="75000"/>
              <a:buChar char="•"/>
              <a:defRPr sz="2652"/>
            </a:pPr>
            <a:r>
              <a:t>	•	设计</a:t>
            </a:r>
          </a:p>
          <a:p>
            <a:pPr marL="323850" indent="-323850" algn="l" defTabSz="421004">
              <a:spcBef>
                <a:spcPts val="3000"/>
              </a:spcBef>
              <a:buSzPct val="75000"/>
              <a:buChar char="•"/>
              <a:defRPr sz="2652"/>
            </a:pPr>
            <a:r>
              <a:t>	•	编码</a:t>
            </a:r>
          </a:p>
          <a:p>
            <a:pPr marL="323850" indent="-323850" algn="l" defTabSz="421004">
              <a:spcBef>
                <a:spcPts val="3000"/>
              </a:spcBef>
              <a:buSzPct val="75000"/>
              <a:buChar char="•"/>
              <a:defRPr sz="2652"/>
            </a:pPr>
            <a:r>
              <a:t>	•	测试</a:t>
            </a:r>
          </a:p>
          <a:p>
            <a:pPr marL="323850" indent="-323850" algn="l" defTabSz="421004">
              <a:spcBef>
                <a:spcPts val="3000"/>
              </a:spcBef>
              <a:buSzPct val="75000"/>
              <a:buChar char="•"/>
              <a:defRPr sz="2652"/>
            </a:pPr>
            <a:r>
              <a:t>3、</a:t>
            </a:r>
            <a:r>
              <a:rPr>
                <a:solidFill>
                  <a:schemeClr val="accent5"/>
                </a:solidFill>
              </a:rPr>
              <a:t>项目测试报告</a:t>
            </a:r>
          </a:p>
          <a:p>
            <a:pPr marL="323850" indent="-323850" algn="l" defTabSz="421004">
              <a:spcBef>
                <a:spcPts val="3000"/>
              </a:spcBef>
              <a:buSzPct val="75000"/>
              <a:buChar char="•"/>
              <a:defRPr sz="2652"/>
            </a:pPr>
            <a:r>
              <a:t>4、程序规模度量</a:t>
            </a:r>
          </a:p>
          <a:p>
            <a:pPr marL="323850" indent="-323850" algn="l" defTabSz="421004">
              <a:spcBef>
                <a:spcPts val="3000"/>
              </a:spcBef>
              <a:buSzPct val="75000"/>
              <a:buChar char="•"/>
              <a:defRPr sz="2652"/>
            </a:pPr>
            <a:r>
              <a:t>5、开发完成后进行总结分析</a:t>
            </a:r>
          </a:p>
          <a:p>
            <a:pPr marL="323850" indent="-323850" algn="l" defTabSz="421004">
              <a:spcBef>
                <a:spcPts val="3000"/>
              </a:spcBef>
              <a:buSzPct val="75000"/>
              <a:buChar char="•"/>
              <a:defRPr sz="2652"/>
            </a:pPr>
            <a:r>
              <a:t>6、过程改进计划</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p>
            <a:pPr/>
            <a:r>
              <a:t>个体计划过程PSP1.1</a:t>
            </a:r>
          </a:p>
        </p:txBody>
      </p:sp>
      <p:sp>
        <p:nvSpPr>
          <p:cNvPr id="242" name="Shape 242"/>
          <p:cNvSpPr/>
          <p:nvPr>
            <p:ph type="body" sz="half" idx="1"/>
          </p:nvPr>
        </p:nvSpPr>
        <p:spPr>
          <a:xfrm>
            <a:off x="1689100" y="3238500"/>
            <a:ext cx="13507768" cy="9207500"/>
          </a:xfrm>
          <a:prstGeom prst="rect">
            <a:avLst/>
          </a:prstGeom>
        </p:spPr>
        <p:txBody>
          <a:bodyPr/>
          <a:lstStyle/>
          <a:p>
            <a:pPr/>
            <a:r>
              <a:t>PSP1.1在PSP1增加项目评估的基础上，开发阶段之后首统计记录各项工作用了多少时间，前后呼应进行量化管理，为过程改进提供数据支撑。</a:t>
            </a:r>
          </a:p>
          <a:p>
            <a:pPr/>
            <a:r>
              <a:t>PSP1和PSP1.1的重点是个体计划过程，基于历史数据来评估项目，进而提高项目计划的准确性。</a:t>
            </a:r>
          </a:p>
        </p:txBody>
      </p:sp>
      <p:sp>
        <p:nvSpPr>
          <p:cNvPr id="243" name="Shape 243"/>
          <p:cNvSpPr/>
          <p:nvPr/>
        </p:nvSpPr>
        <p:spPr>
          <a:xfrm>
            <a:off x="16698458" y="3238500"/>
            <a:ext cx="6511189"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98450" indent="-298450" algn="l" defTabSz="387984">
              <a:spcBef>
                <a:spcPts val="2700"/>
              </a:spcBef>
              <a:buSzPct val="75000"/>
              <a:buChar char="•"/>
              <a:defRPr sz="2444"/>
            </a:pPr>
            <a:r>
              <a:t>1、计划阶段</a:t>
            </a:r>
          </a:p>
          <a:p>
            <a:pPr marL="298450" indent="-298450" algn="l" defTabSz="387984">
              <a:spcBef>
                <a:spcPts val="2700"/>
              </a:spcBef>
              <a:buSzPct val="75000"/>
              <a:buChar char="•"/>
              <a:defRPr sz="2444"/>
            </a:pPr>
            <a:r>
              <a:t>	•	项目评估</a:t>
            </a:r>
          </a:p>
          <a:p>
            <a:pPr marL="298450" indent="-298450" algn="l" defTabSz="387984">
              <a:spcBef>
                <a:spcPts val="2700"/>
              </a:spcBef>
              <a:buSzPct val="75000"/>
              <a:buChar char="•"/>
              <a:defRPr sz="2444"/>
            </a:pPr>
            <a:r>
              <a:t>2、开发阶段</a:t>
            </a:r>
          </a:p>
          <a:p>
            <a:pPr marL="298450" indent="-298450" algn="l" defTabSz="387984">
              <a:spcBef>
                <a:spcPts val="2700"/>
              </a:spcBef>
              <a:buSzPct val="75000"/>
              <a:buChar char="•"/>
              <a:defRPr sz="2444"/>
            </a:pPr>
            <a:r>
              <a:t>	•	编码标准规范</a:t>
            </a:r>
          </a:p>
          <a:p>
            <a:pPr marL="298450" indent="-298450" algn="l" defTabSz="387984">
              <a:spcBef>
                <a:spcPts val="2700"/>
              </a:spcBef>
              <a:buSzPct val="75000"/>
              <a:buChar char="•"/>
              <a:defRPr sz="2444"/>
            </a:pPr>
            <a:r>
              <a:t>	•	设计</a:t>
            </a:r>
          </a:p>
          <a:p>
            <a:pPr marL="298450" indent="-298450" algn="l" defTabSz="387984">
              <a:spcBef>
                <a:spcPts val="2700"/>
              </a:spcBef>
              <a:buSzPct val="75000"/>
              <a:buChar char="•"/>
              <a:defRPr sz="2444"/>
            </a:pPr>
            <a:r>
              <a:t>	•	编码</a:t>
            </a:r>
          </a:p>
          <a:p>
            <a:pPr marL="298450" indent="-298450" algn="l" defTabSz="387984">
              <a:spcBef>
                <a:spcPts val="2700"/>
              </a:spcBef>
              <a:buSzPct val="75000"/>
              <a:buChar char="•"/>
              <a:defRPr sz="2444"/>
            </a:pPr>
            <a:r>
              <a:t>	•	测试</a:t>
            </a:r>
          </a:p>
          <a:p>
            <a:pPr marL="298450" indent="-298450" algn="l" defTabSz="387984">
              <a:spcBef>
                <a:spcPts val="2700"/>
              </a:spcBef>
              <a:buSzPct val="75000"/>
              <a:buChar char="•"/>
              <a:defRPr sz="2444"/>
            </a:pPr>
            <a:r>
              <a:t>3、</a:t>
            </a:r>
            <a:r>
              <a:rPr>
                <a:solidFill>
                  <a:schemeClr val="accent5"/>
                </a:solidFill>
              </a:rPr>
              <a:t>统计记录各项工作用了多少时间</a:t>
            </a:r>
          </a:p>
          <a:p>
            <a:pPr marL="298450" indent="-298450" algn="l" defTabSz="387984">
              <a:spcBef>
                <a:spcPts val="2700"/>
              </a:spcBef>
              <a:buSzPct val="75000"/>
              <a:buChar char="•"/>
              <a:defRPr sz="2444"/>
            </a:pPr>
            <a:r>
              <a:t>4、项目测试报告</a:t>
            </a:r>
          </a:p>
          <a:p>
            <a:pPr marL="298450" indent="-298450" algn="l" defTabSz="387984">
              <a:spcBef>
                <a:spcPts val="2700"/>
              </a:spcBef>
              <a:buSzPct val="75000"/>
              <a:buChar char="•"/>
              <a:defRPr sz="2444"/>
            </a:pPr>
            <a:r>
              <a:t>5、程序规模度量</a:t>
            </a:r>
          </a:p>
          <a:p>
            <a:pPr marL="298450" indent="-298450" algn="l" defTabSz="387984">
              <a:spcBef>
                <a:spcPts val="2700"/>
              </a:spcBef>
              <a:buSzPct val="75000"/>
              <a:buChar char="•"/>
              <a:defRPr sz="2444"/>
            </a:pPr>
            <a:r>
              <a:t>6、开发完成后进行总结分析</a:t>
            </a:r>
          </a:p>
          <a:p>
            <a:pPr marL="298450" indent="-298450" algn="l" defTabSz="387984">
              <a:spcBef>
                <a:spcPts val="2700"/>
              </a:spcBef>
              <a:buSzPct val="75000"/>
              <a:buChar char="•"/>
              <a:defRPr sz="2444"/>
            </a:pPr>
            <a:r>
              <a:t>7、过程改进计划</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lvl1pPr algn="l"/>
          </a:lstStyle>
          <a:p>
            <a:pPr/>
            <a:r>
              <a:t>个体质量管理PSP2</a:t>
            </a:r>
          </a:p>
        </p:txBody>
      </p:sp>
      <p:sp>
        <p:nvSpPr>
          <p:cNvPr id="246" name="Shape 246"/>
          <p:cNvSpPr/>
          <p:nvPr>
            <p:ph type="body" sz="half" idx="1"/>
          </p:nvPr>
        </p:nvSpPr>
        <p:spPr>
          <a:xfrm>
            <a:off x="1689100" y="3238500"/>
            <a:ext cx="13507768" cy="9207500"/>
          </a:xfrm>
          <a:prstGeom prst="rect">
            <a:avLst/>
          </a:prstGeom>
        </p:spPr>
        <p:txBody>
          <a:bodyPr/>
          <a:lstStyle/>
          <a:p>
            <a:pPr/>
            <a:r>
              <a:t>PSP2的重点是个体质量管理，引入了设计评审（Design Review）和代码评审（Code Review），以便及早发现缺陷，使修复缺陷的代价最小。</a:t>
            </a:r>
          </a:p>
        </p:txBody>
      </p:sp>
      <p:sp>
        <p:nvSpPr>
          <p:cNvPr id="247" name="Shape 247"/>
          <p:cNvSpPr/>
          <p:nvPr/>
        </p:nvSpPr>
        <p:spPr>
          <a:xfrm>
            <a:off x="16675056" y="927377"/>
            <a:ext cx="6511190" cy="11861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23850" indent="-323850" algn="l" defTabSz="421004">
              <a:spcBef>
                <a:spcPts val="3000"/>
              </a:spcBef>
              <a:buSzPct val="75000"/>
              <a:buChar char="•"/>
              <a:defRPr sz="2652"/>
            </a:pPr>
            <a:r>
              <a:t>1、计划阶段</a:t>
            </a:r>
          </a:p>
          <a:p>
            <a:pPr marL="323850" indent="-323850" algn="l" defTabSz="421004">
              <a:spcBef>
                <a:spcPts val="3000"/>
              </a:spcBef>
              <a:buSzPct val="75000"/>
              <a:buChar char="•"/>
              <a:defRPr sz="2652"/>
            </a:pPr>
            <a:r>
              <a:t>	•	项目评估</a:t>
            </a:r>
          </a:p>
          <a:p>
            <a:pPr marL="323850" indent="-323850" algn="l" defTabSz="421004">
              <a:spcBef>
                <a:spcPts val="3000"/>
              </a:spcBef>
              <a:buSzPct val="75000"/>
              <a:buChar char="•"/>
              <a:defRPr sz="2652"/>
            </a:pPr>
            <a:r>
              <a:t>2、开发阶段</a:t>
            </a:r>
          </a:p>
          <a:p>
            <a:pPr marL="323850" indent="-323850" algn="l" defTabSz="421004">
              <a:spcBef>
                <a:spcPts val="3000"/>
              </a:spcBef>
              <a:buSzPct val="75000"/>
              <a:buChar char="•"/>
              <a:defRPr sz="2652"/>
            </a:pPr>
            <a:r>
              <a:t>	•	编码标准规范</a:t>
            </a:r>
          </a:p>
          <a:p>
            <a:pPr marL="323850" indent="-323850" algn="l" defTabSz="421004">
              <a:spcBef>
                <a:spcPts val="3000"/>
              </a:spcBef>
              <a:buSzPct val="75000"/>
              <a:buChar char="•"/>
              <a:defRPr sz="2652"/>
            </a:pPr>
            <a:r>
              <a:t>	•	设计</a:t>
            </a:r>
          </a:p>
          <a:p>
            <a:pPr marL="323850" indent="-323850" algn="l" defTabSz="421004">
              <a:spcBef>
                <a:spcPts val="3000"/>
              </a:spcBef>
              <a:buSzPct val="75000"/>
              <a:buChar char="•"/>
              <a:defRPr sz="2652"/>
            </a:pPr>
            <a:r>
              <a:t>	•	</a:t>
            </a:r>
            <a:r>
              <a:rPr>
                <a:solidFill>
                  <a:schemeClr val="accent5"/>
                </a:solidFill>
              </a:rPr>
              <a:t>设计评审</a:t>
            </a:r>
          </a:p>
          <a:p>
            <a:pPr marL="323850" indent="-323850" algn="l" defTabSz="421004">
              <a:spcBef>
                <a:spcPts val="3000"/>
              </a:spcBef>
              <a:buSzPct val="75000"/>
              <a:buChar char="•"/>
              <a:defRPr sz="2652"/>
            </a:pPr>
            <a:r>
              <a:t>	•	编码</a:t>
            </a:r>
          </a:p>
          <a:p>
            <a:pPr marL="323850" indent="-323850" algn="l" defTabSz="421004">
              <a:spcBef>
                <a:spcPts val="3000"/>
              </a:spcBef>
              <a:buSzPct val="75000"/>
              <a:buChar char="•"/>
              <a:defRPr sz="2652"/>
            </a:pPr>
            <a:r>
              <a:t>	•	</a:t>
            </a:r>
            <a:r>
              <a:rPr>
                <a:solidFill>
                  <a:schemeClr val="accent5"/>
                </a:solidFill>
              </a:rPr>
              <a:t>代码评审</a:t>
            </a:r>
          </a:p>
          <a:p>
            <a:pPr marL="323850" indent="-323850" algn="l" defTabSz="421004">
              <a:spcBef>
                <a:spcPts val="3000"/>
              </a:spcBef>
              <a:buSzPct val="75000"/>
              <a:buChar char="•"/>
              <a:defRPr sz="2652"/>
            </a:pPr>
            <a:r>
              <a:t>	•	测试</a:t>
            </a:r>
          </a:p>
          <a:p>
            <a:pPr marL="323850" indent="-323850" algn="l" defTabSz="421004">
              <a:spcBef>
                <a:spcPts val="3000"/>
              </a:spcBef>
              <a:buSzPct val="75000"/>
              <a:buChar char="•"/>
              <a:defRPr sz="2652"/>
            </a:pPr>
            <a:r>
              <a:t>3、统计记录各项工作用了多少时间</a:t>
            </a:r>
          </a:p>
          <a:p>
            <a:pPr marL="323850" indent="-323850" algn="l" defTabSz="421004">
              <a:spcBef>
                <a:spcPts val="3000"/>
              </a:spcBef>
              <a:buSzPct val="75000"/>
              <a:buChar char="•"/>
              <a:defRPr sz="2652"/>
            </a:pPr>
            <a:r>
              <a:t>4、项目测试报告</a:t>
            </a:r>
          </a:p>
          <a:p>
            <a:pPr marL="323850" indent="-323850" algn="l" defTabSz="421004">
              <a:spcBef>
                <a:spcPts val="3000"/>
              </a:spcBef>
              <a:buSzPct val="75000"/>
              <a:buChar char="•"/>
              <a:defRPr sz="2652"/>
            </a:pPr>
            <a:r>
              <a:t>5、程序规模度量</a:t>
            </a:r>
          </a:p>
          <a:p>
            <a:pPr marL="323850" indent="-323850" algn="l" defTabSz="421004">
              <a:spcBef>
                <a:spcPts val="3000"/>
              </a:spcBef>
              <a:buSzPct val="75000"/>
              <a:buChar char="•"/>
              <a:defRPr sz="2652"/>
            </a:pPr>
            <a:r>
              <a:t>6、开发完成后进行总结分析</a:t>
            </a:r>
          </a:p>
          <a:p>
            <a:pPr marL="323850" indent="-323850" algn="l" defTabSz="421004">
              <a:spcBef>
                <a:spcPts val="3000"/>
              </a:spcBef>
              <a:buSzPct val="75000"/>
              <a:buChar char="•"/>
              <a:defRPr sz="2652"/>
            </a:pPr>
            <a:r>
              <a:t>7、过程改进计划</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lvl1pPr algn="l"/>
          </a:lstStyle>
          <a:p>
            <a:pPr/>
            <a:r>
              <a:t>个体质量管理PSP2.1</a:t>
            </a:r>
          </a:p>
        </p:txBody>
      </p:sp>
      <p:sp>
        <p:nvSpPr>
          <p:cNvPr id="250" name="Shape 250"/>
          <p:cNvSpPr/>
          <p:nvPr>
            <p:ph type="body" sz="half" idx="1"/>
          </p:nvPr>
        </p:nvSpPr>
        <p:spPr>
          <a:xfrm>
            <a:off x="1689100" y="3238500"/>
            <a:ext cx="13507768" cy="9207500"/>
          </a:xfrm>
          <a:prstGeom prst="rect">
            <a:avLst/>
          </a:prstGeom>
        </p:spPr>
        <p:txBody>
          <a:bodyPr/>
          <a:lstStyle/>
          <a:p>
            <a:pPr marL="603250" indent="-603250" defTabSz="784225">
              <a:spcBef>
                <a:spcPts val="5600"/>
              </a:spcBef>
              <a:defRPr sz="4940"/>
            </a:pPr>
            <a:r>
              <a:t>PSP2.1引入了分析和设计规格，介绍了分析方法，并提供了设计规格。</a:t>
            </a:r>
          </a:p>
          <a:p>
            <a:pPr marL="603250" indent="-603250" defTabSz="784225">
              <a:spcBef>
                <a:spcPts val="5600"/>
              </a:spcBef>
              <a:defRPr sz="4940"/>
            </a:pPr>
            <a:r>
              <a:t>PSP2和PSP2.1的重点是个体质量管理，学会在开发软件的早期，发现由于疏忽所造成的程序缺陷问题。人们都期盼获得高质量的软件，但是只有高素质的软件开发人员并遵循合适的软件过程，才能开发出高质量的软件，PSP2引入并着重强调设计评审和代码评审技术，一个合格的软件开发人员必须掌握这两项基本技术。</a:t>
            </a:r>
          </a:p>
        </p:txBody>
      </p:sp>
      <p:sp>
        <p:nvSpPr>
          <p:cNvPr id="251" name="Shape 251"/>
          <p:cNvSpPr/>
          <p:nvPr/>
        </p:nvSpPr>
        <p:spPr>
          <a:xfrm>
            <a:off x="16842703" y="927377"/>
            <a:ext cx="6343543" cy="122078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92100" indent="-292100" algn="l" defTabSz="379729">
              <a:spcBef>
                <a:spcPts val="2700"/>
              </a:spcBef>
              <a:buSzPct val="75000"/>
              <a:buChar char="•"/>
              <a:defRPr sz="2392"/>
            </a:pPr>
            <a:r>
              <a:t>1、计划阶段</a:t>
            </a:r>
          </a:p>
          <a:p>
            <a:pPr marL="292100" indent="-292100" algn="l" defTabSz="379729">
              <a:spcBef>
                <a:spcPts val="2700"/>
              </a:spcBef>
              <a:buSzPct val="75000"/>
              <a:buChar char="•"/>
              <a:defRPr sz="2392"/>
            </a:pPr>
            <a:r>
              <a:t>	•	项目评估</a:t>
            </a:r>
          </a:p>
          <a:p>
            <a:pPr marL="292100" indent="-292100" algn="l" defTabSz="379729">
              <a:spcBef>
                <a:spcPts val="2700"/>
              </a:spcBef>
              <a:buSzPct val="75000"/>
              <a:buChar char="•"/>
              <a:defRPr sz="2392"/>
            </a:pPr>
            <a:r>
              <a:t>2、开发阶段</a:t>
            </a:r>
          </a:p>
          <a:p>
            <a:pPr marL="292100" indent="-292100" algn="l" defTabSz="379729">
              <a:spcBef>
                <a:spcPts val="2700"/>
              </a:spcBef>
              <a:buSzPct val="75000"/>
              <a:buChar char="•"/>
              <a:defRPr sz="2392"/>
            </a:pPr>
            <a:r>
              <a:t>	</a:t>
            </a:r>
            <a:r>
              <a:rPr>
                <a:solidFill>
                  <a:schemeClr val="accent5"/>
                </a:solidFill>
              </a:rPr>
              <a:t>•	分析</a:t>
            </a:r>
            <a:endParaRPr>
              <a:solidFill>
                <a:schemeClr val="accent5"/>
              </a:solidFill>
            </a:endParaRPr>
          </a:p>
          <a:p>
            <a:pPr marL="292100" indent="-292100" algn="l" defTabSz="379729">
              <a:spcBef>
                <a:spcPts val="2700"/>
              </a:spcBef>
              <a:buSzPct val="75000"/>
              <a:buChar char="•"/>
              <a:defRPr sz="2392">
                <a:solidFill>
                  <a:schemeClr val="accent5"/>
                </a:solidFill>
              </a:defRPr>
            </a:pPr>
            <a:r>
              <a:t>	•	设计规格</a:t>
            </a:r>
          </a:p>
          <a:p>
            <a:pPr marL="292100" indent="-292100" algn="l" defTabSz="379729">
              <a:spcBef>
                <a:spcPts val="2700"/>
              </a:spcBef>
              <a:buSzPct val="75000"/>
              <a:buChar char="•"/>
              <a:defRPr sz="2392"/>
            </a:pPr>
            <a:r>
              <a:t>	•	编码标准规范</a:t>
            </a:r>
          </a:p>
          <a:p>
            <a:pPr marL="292100" indent="-292100" algn="l" defTabSz="379729">
              <a:spcBef>
                <a:spcPts val="2700"/>
              </a:spcBef>
              <a:buSzPct val="75000"/>
              <a:buChar char="•"/>
              <a:defRPr sz="2392"/>
            </a:pPr>
            <a:r>
              <a:t>	•	设计</a:t>
            </a:r>
          </a:p>
          <a:p>
            <a:pPr marL="292100" indent="-292100" algn="l" defTabSz="379729">
              <a:spcBef>
                <a:spcPts val="2700"/>
              </a:spcBef>
              <a:buSzPct val="75000"/>
              <a:buChar char="•"/>
              <a:defRPr sz="2392"/>
            </a:pPr>
            <a:r>
              <a:t>	•	设计评审</a:t>
            </a:r>
          </a:p>
          <a:p>
            <a:pPr marL="292100" indent="-292100" algn="l" defTabSz="379729">
              <a:spcBef>
                <a:spcPts val="2700"/>
              </a:spcBef>
              <a:buSzPct val="75000"/>
              <a:buChar char="•"/>
              <a:defRPr sz="2392"/>
            </a:pPr>
            <a:r>
              <a:t>	•	编码</a:t>
            </a:r>
          </a:p>
          <a:p>
            <a:pPr marL="292100" indent="-292100" algn="l" defTabSz="379729">
              <a:spcBef>
                <a:spcPts val="2700"/>
              </a:spcBef>
              <a:buSzPct val="75000"/>
              <a:buChar char="•"/>
              <a:defRPr sz="2392"/>
            </a:pPr>
            <a:r>
              <a:t>	•	代码评审</a:t>
            </a:r>
          </a:p>
          <a:p>
            <a:pPr marL="292100" indent="-292100" algn="l" defTabSz="379729">
              <a:spcBef>
                <a:spcPts val="2700"/>
              </a:spcBef>
              <a:buSzPct val="75000"/>
              <a:buChar char="•"/>
              <a:defRPr sz="2392"/>
            </a:pPr>
            <a:r>
              <a:t>	•	测试</a:t>
            </a:r>
          </a:p>
          <a:p>
            <a:pPr marL="292100" indent="-292100" algn="l" defTabSz="379729">
              <a:spcBef>
                <a:spcPts val="2700"/>
              </a:spcBef>
              <a:buSzPct val="75000"/>
              <a:buChar char="•"/>
              <a:defRPr sz="2392"/>
            </a:pPr>
            <a:r>
              <a:t>3、统计记录各项工作用了多少时间</a:t>
            </a:r>
          </a:p>
          <a:p>
            <a:pPr marL="292100" indent="-292100" algn="l" defTabSz="379729">
              <a:spcBef>
                <a:spcPts val="2700"/>
              </a:spcBef>
              <a:buSzPct val="75000"/>
              <a:buChar char="•"/>
              <a:defRPr sz="2392"/>
            </a:pPr>
            <a:r>
              <a:t>4、项目测试报告</a:t>
            </a:r>
          </a:p>
          <a:p>
            <a:pPr marL="292100" indent="-292100" algn="l" defTabSz="379729">
              <a:spcBef>
                <a:spcPts val="2700"/>
              </a:spcBef>
              <a:buSzPct val="75000"/>
              <a:buChar char="•"/>
              <a:defRPr sz="2392"/>
            </a:pPr>
            <a:r>
              <a:t>5、程序规模度量</a:t>
            </a:r>
          </a:p>
          <a:p>
            <a:pPr marL="292100" indent="-292100" algn="l" defTabSz="379729">
              <a:spcBef>
                <a:spcPts val="2700"/>
              </a:spcBef>
              <a:buSzPct val="75000"/>
              <a:buChar char="•"/>
              <a:defRPr sz="2392"/>
            </a:pPr>
            <a:r>
              <a:t>6、开发完成后进行总结分析</a:t>
            </a:r>
          </a:p>
          <a:p>
            <a:pPr marL="292100" indent="-292100" algn="l" defTabSz="379729">
              <a:spcBef>
                <a:spcPts val="2700"/>
              </a:spcBef>
              <a:buSzPct val="75000"/>
              <a:buChar char="•"/>
              <a:defRPr sz="2392"/>
            </a:pPr>
            <a:r>
              <a:t>7、过程改进计划</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a:r>
              <a:t>软件危机产生背景</a:t>
            </a:r>
          </a:p>
        </p:txBody>
      </p:sp>
      <p:sp>
        <p:nvSpPr>
          <p:cNvPr id="131" name="Shape 131"/>
          <p:cNvSpPr/>
          <p:nvPr>
            <p:ph type="body" idx="1"/>
          </p:nvPr>
        </p:nvSpPr>
        <p:spPr>
          <a:prstGeom prst="rect">
            <a:avLst/>
          </a:prstGeom>
        </p:spPr>
        <p:txBody>
          <a:bodyPr/>
          <a:lstStyle/>
          <a:p>
            <a:pPr marL="609600" indent="-609600" defTabSz="792479">
              <a:spcBef>
                <a:spcPts val="5600"/>
              </a:spcBef>
              <a:defRPr sz="4992"/>
            </a:pPr>
            <a:r>
              <a:t>在1968、1969年连续召开两次北大西洋公约组织（NATO）国际学术会议，也就是著名的NATO会议，会上定义了软件危机（Software crisis），同时提出软件工程的概念。</a:t>
            </a:r>
          </a:p>
          <a:p>
            <a:pPr marL="609600" indent="-609600" defTabSz="792479">
              <a:spcBef>
                <a:spcPts val="5600"/>
              </a:spcBef>
              <a:defRPr sz="4992"/>
            </a:pPr>
            <a:r>
              <a:t>由此开始，人们一直寻找解决软件危机的方法，诞生了包括结构化程序设计、专家系统、面向对象的分析和设计方法等，当人们意识到大型软件中打造抽象软件的复杂概念结构的根本困难是缺乏有效的管理，而非技术本身时，于是针对软件开发活动及软件本身的管理，对软件生命周期建模，形成了众多有效管理软件开发过程的理论和方法，经过研究和实践逐渐演化成如今的CMM/CMMI、敏捷方法、DevOps等软件过程模型。</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p:nvPr>
        </p:nvSpPr>
        <p:spPr>
          <a:prstGeom prst="rect">
            <a:avLst/>
          </a:prstGeom>
        </p:spPr>
        <p:txBody>
          <a:bodyPr/>
          <a:lstStyle/>
          <a:p>
            <a:pPr/>
            <a:r>
              <a:t>个体循环过程PSP3</a:t>
            </a:r>
          </a:p>
        </p:txBody>
      </p:sp>
      <p:sp>
        <p:nvSpPr>
          <p:cNvPr id="254" name="Shape 254"/>
          <p:cNvSpPr/>
          <p:nvPr>
            <p:ph type="body" idx="1"/>
          </p:nvPr>
        </p:nvSpPr>
        <p:spPr>
          <a:xfrm>
            <a:off x="1689100" y="3238500"/>
            <a:ext cx="20372349" cy="9207500"/>
          </a:xfrm>
          <a:prstGeom prst="rect">
            <a:avLst/>
          </a:prstGeom>
        </p:spPr>
        <p:txBody>
          <a:bodyPr/>
          <a:lstStyle/>
          <a:p>
            <a:pPr marL="584200" indent="-584200" defTabSz="759459">
              <a:spcBef>
                <a:spcPts val="5400"/>
              </a:spcBef>
              <a:defRPr sz="4784"/>
            </a:pPr>
            <a:r>
              <a:t>PSP3的重点是个体循环过程，目标是把个体开发小规模程序所能达到的生产效率和生产质量，扩展到大型程序中。主要是采用螺旋式上升的方法，即增量和迭代开发方法，首先把大型程序分解成小的模块，然后对每个模块按照PSP2.1所描述的过程进行开发，最后把这些模块逐步集成为完整的软件产品。</a:t>
            </a:r>
          </a:p>
          <a:p>
            <a:pPr marL="584200" indent="-584200" defTabSz="759459">
              <a:spcBef>
                <a:spcPts val="5400"/>
              </a:spcBef>
              <a:defRPr sz="4784"/>
            </a:pPr>
            <a:r>
              <a:t>应用PSP3开发大型软件系统，必须采用增量式开发方法，并要求每一个增量都是高质量的。在这样的前提下，在新一轮个体循环过程中，可以采用回归测试的方法，重点考察新的增量是否符合要求。因此，要求在PSP2中进行严格的设计评审和代码评审，并在PSP2.1中努力遵循设计规格。</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个体软件过程PSP总结</a:t>
            </a:r>
          </a:p>
        </p:txBody>
      </p:sp>
      <p:sp>
        <p:nvSpPr>
          <p:cNvPr id="257" name="Shape 257"/>
          <p:cNvSpPr/>
          <p:nvPr>
            <p:ph type="body" idx="1"/>
          </p:nvPr>
        </p:nvSpPr>
        <p:spPr>
          <a:prstGeom prst="rect">
            <a:avLst/>
          </a:prstGeom>
        </p:spPr>
        <p:txBody>
          <a:bodyPr/>
          <a:lstStyle/>
          <a:p>
            <a:pPr marL="533400" indent="-533400" defTabSz="693419">
              <a:spcBef>
                <a:spcPts val="4900"/>
              </a:spcBef>
              <a:defRPr sz="4368"/>
            </a:pPr>
            <a:r>
              <a:t>从个软件过程PSP框架的概要描述中，可以清楚地看到，如何作好项目规划和如何保证产品质量，是任何软件开发过程中最基本的问题。</a:t>
            </a:r>
          </a:p>
          <a:p>
            <a:pPr marL="533400" indent="-533400" defTabSz="693419">
              <a:spcBef>
                <a:spcPts val="4900"/>
              </a:spcBef>
              <a:defRPr sz="4368"/>
            </a:pPr>
            <a:r>
              <a:t>PSP可以帮助软件工程师在运用软件过程的方法和原则，借助于一些度量和分析工具，了解自己的技能水平，控制和管理自己的工作方式，使自己日常工作中的评估、计划和预测更加准确、更加有效，进而改进个人的工作表现，提高个人的工作质量和产量，积极而有效地参与高级管理人员和过程人员推动的团队范围的软件工程过程改进。</a:t>
            </a:r>
          </a:p>
          <a:p>
            <a:pPr marL="533400" indent="-533400" defTabSz="693419">
              <a:spcBef>
                <a:spcPts val="4900"/>
              </a:spcBef>
              <a:defRPr sz="4368"/>
            </a:pPr>
            <a:r>
              <a:t>个体软件过程PSP为软件工程师提供了发展个人技能的结构化框架和必须掌握的方法。在软件行业，开发人员如果不经过PSP训练，就只能靠在开发中通过实践逐步摸索掌握这些技能和方法，这不仅周期很长，而且要付出很大的代价。</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pPr/>
            <a:r>
              <a:t>团队软件过程TSP</a:t>
            </a:r>
          </a:p>
        </p:txBody>
      </p:sp>
      <p:sp>
        <p:nvSpPr>
          <p:cNvPr id="260" name="Shape 260"/>
          <p:cNvSpPr/>
          <p:nvPr>
            <p:ph type="body" idx="1"/>
          </p:nvPr>
        </p:nvSpPr>
        <p:spPr>
          <a:prstGeom prst="rect">
            <a:avLst/>
          </a:prstGeom>
        </p:spPr>
        <p:txBody>
          <a:bodyPr/>
          <a:lstStyle/>
          <a:p>
            <a:pPr/>
            <a:r>
              <a:t>		3.3.1.团队概述</a:t>
            </a:r>
          </a:p>
          <a:p>
            <a:pPr/>
            <a:r>
              <a:t>		3.3.2.TSP概述</a:t>
            </a:r>
          </a:p>
          <a:p>
            <a:pPr/>
            <a:r>
              <a:t>		3.3.3.TSP的基本原理</a:t>
            </a:r>
          </a:p>
          <a:p>
            <a:pPr/>
            <a:r>
              <a:t>		3.3.4.TSP的基本工作方法</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pPr/>
            <a:r>
              <a:t>团队概述</a:t>
            </a:r>
          </a:p>
        </p:txBody>
      </p:sp>
      <p:sp>
        <p:nvSpPr>
          <p:cNvPr id="263" name="Shape 263"/>
          <p:cNvSpPr/>
          <p:nvPr>
            <p:ph type="body" sz="half" idx="1"/>
          </p:nvPr>
        </p:nvSpPr>
        <p:spPr>
          <a:xfrm>
            <a:off x="1689100" y="3238500"/>
            <a:ext cx="10412483" cy="9207500"/>
          </a:xfrm>
          <a:prstGeom prst="rect">
            <a:avLst/>
          </a:prstGeom>
        </p:spPr>
        <p:txBody>
          <a:bodyPr/>
          <a:lstStyle/>
          <a:p>
            <a:pPr marL="488950" indent="-488950" defTabSz="635634">
              <a:spcBef>
                <a:spcPts val="4500"/>
              </a:spcBef>
              <a:defRPr sz="4004"/>
            </a:pPr>
            <a:r>
              <a:t>团队是什么样的？是不是几个人一起干活就是一个团队呢？</a:t>
            </a:r>
          </a:p>
          <a:p>
            <a:pPr marL="488950" indent="-488950" defTabSz="635634">
              <a:spcBef>
                <a:spcPts val="4500"/>
              </a:spcBef>
              <a:defRPr sz="4004"/>
            </a:pPr>
            <a:r>
              <a:t>如果几个人随机组成一个小组共同完成一项工作，比如把1000瓶纯净水从A地搬到B地，如果分工负责各干各的彼此之间没有依赖关系，那么这几个人就是临时组成了一个松散的工作组（Work Group），而不是一个团队。</a:t>
            </a:r>
          </a:p>
          <a:p>
            <a:pPr marL="488950" indent="-488950" defTabSz="635634">
              <a:spcBef>
                <a:spcPts val="4500"/>
              </a:spcBef>
              <a:defRPr sz="4004"/>
            </a:pPr>
            <a:r>
              <a:t>一个团队应该是相互依赖相互协作中完成共同目标的一个组织。比如下图中接力搬运的方式就是团队合作。</a:t>
            </a:r>
          </a:p>
        </p:txBody>
      </p:sp>
      <p:pic>
        <p:nvPicPr>
          <p:cNvPr id="264" name="pasted-image.tiff"/>
          <p:cNvPicPr>
            <a:picLocks noChangeAspect="1"/>
          </p:cNvPicPr>
          <p:nvPr/>
        </p:nvPicPr>
        <p:blipFill>
          <a:blip r:embed="rId2">
            <a:extLst/>
          </a:blip>
          <a:stretch>
            <a:fillRect/>
          </a:stretch>
        </p:blipFill>
        <p:spPr>
          <a:xfrm>
            <a:off x="12446853" y="4305680"/>
            <a:ext cx="10609709" cy="7073140"/>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pPr/>
            <a:r>
              <a:t>团队有一些共同的特点</a:t>
            </a:r>
          </a:p>
        </p:txBody>
      </p:sp>
      <p:sp>
        <p:nvSpPr>
          <p:cNvPr id="267" name="Shape 267"/>
          <p:cNvSpPr/>
          <p:nvPr>
            <p:ph type="body" sz="half" idx="1"/>
          </p:nvPr>
        </p:nvSpPr>
        <p:spPr>
          <a:xfrm>
            <a:off x="1689100" y="3238500"/>
            <a:ext cx="13716250" cy="9207500"/>
          </a:xfrm>
          <a:prstGeom prst="rect">
            <a:avLst/>
          </a:prstGeom>
        </p:spPr>
        <p:txBody>
          <a:bodyPr/>
          <a:lstStyle/>
          <a:p>
            <a:pPr/>
            <a:r>
              <a:t>团队有一致的团队目标，要一起完成这个目标。 一个团队的成员不一定要同时工作，比如接力赛跑。</a:t>
            </a:r>
          </a:p>
          <a:p>
            <a:pPr/>
            <a:r>
              <a:t>团队成员有各自的分工，互相依赖合作，共同完成任务。比如团队赛艇。</a:t>
            </a:r>
          </a:p>
        </p:txBody>
      </p:sp>
      <p:pic>
        <p:nvPicPr>
          <p:cNvPr id="268" name="pasted-image.tiff"/>
          <p:cNvPicPr>
            <a:picLocks noChangeAspect="1"/>
          </p:cNvPicPr>
          <p:nvPr/>
        </p:nvPicPr>
        <p:blipFill>
          <a:blip r:embed="rId2">
            <a:extLst/>
          </a:blip>
          <a:stretch>
            <a:fillRect/>
          </a:stretch>
        </p:blipFill>
        <p:spPr>
          <a:xfrm>
            <a:off x="15509698" y="3429000"/>
            <a:ext cx="7652425" cy="9565531"/>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title"/>
          </p:nvPr>
        </p:nvSpPr>
        <p:spPr>
          <a:prstGeom prst="rect">
            <a:avLst/>
          </a:prstGeom>
        </p:spPr>
        <p:txBody>
          <a:bodyPr/>
          <a:lstStyle/>
          <a:p>
            <a:pPr/>
            <a:r>
              <a:t>软件团队的组织结构</a:t>
            </a:r>
          </a:p>
        </p:txBody>
      </p:sp>
      <p:sp>
        <p:nvSpPr>
          <p:cNvPr id="271" name="Shape 271"/>
          <p:cNvSpPr/>
          <p:nvPr>
            <p:ph type="body" sz="quarter" idx="1"/>
          </p:nvPr>
        </p:nvSpPr>
        <p:spPr>
          <a:xfrm>
            <a:off x="1689100" y="3238500"/>
            <a:ext cx="21005800" cy="2286000"/>
          </a:xfrm>
          <a:prstGeom prst="rect">
            <a:avLst/>
          </a:prstGeom>
        </p:spPr>
        <p:txBody>
          <a:bodyPr/>
          <a:lstStyle/>
          <a:p>
            <a:pPr/>
            <a:r>
              <a:t>软件团队的组织分为高度结构化的组织和松散结构化的组织。</a:t>
            </a:r>
          </a:p>
        </p:txBody>
      </p:sp>
      <p:pic>
        <p:nvPicPr>
          <p:cNvPr id="272" name="pasted-image.tiff"/>
          <p:cNvPicPr>
            <a:picLocks noChangeAspect="1"/>
          </p:cNvPicPr>
          <p:nvPr/>
        </p:nvPicPr>
        <p:blipFill>
          <a:blip r:embed="rId2">
            <a:extLst/>
          </a:blip>
          <a:stretch>
            <a:fillRect/>
          </a:stretch>
        </p:blipFill>
        <p:spPr>
          <a:xfrm>
            <a:off x="2979859" y="5586925"/>
            <a:ext cx="18424282" cy="4996935"/>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pPr/>
            <a:r>
              <a:t>TSP概述</a:t>
            </a:r>
          </a:p>
        </p:txBody>
      </p:sp>
      <p:sp>
        <p:nvSpPr>
          <p:cNvPr id="275" name="Shape 275"/>
          <p:cNvSpPr/>
          <p:nvPr>
            <p:ph type="body" idx="1"/>
          </p:nvPr>
        </p:nvSpPr>
        <p:spPr>
          <a:prstGeom prst="rect">
            <a:avLst/>
          </a:prstGeom>
        </p:spPr>
        <p:txBody>
          <a:bodyPr/>
          <a:lstStyle/>
          <a:p>
            <a:pPr/>
            <a:r>
              <a:t>大多数商业软件都是由团队开发的，因此，要想成为一个优秀的软件工程师，你就必须具有在团队中工作的能力。如果你有与人合作的意识并且愿意付诸实践，你就具备了成为一个优秀的团队成员的基本素质。但是，团队协作的涵义远比融洽相处要丰富。</a:t>
            </a:r>
          </a:p>
          <a:p>
            <a:pPr/>
            <a:r>
              <a:t>团队必须计划项目、跟踪进展、协调工作，还必须有一致的工作目标，共同的工作过程，并且经常自由沟通。</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p>
            <a:pPr/>
            <a:r>
              <a:t>TSP概述</a:t>
            </a:r>
          </a:p>
        </p:txBody>
      </p:sp>
      <p:sp>
        <p:nvSpPr>
          <p:cNvPr id="278" name="Shape 278"/>
          <p:cNvSpPr/>
          <p:nvPr>
            <p:ph type="body" idx="1"/>
          </p:nvPr>
        </p:nvSpPr>
        <p:spPr>
          <a:prstGeom prst="rect">
            <a:avLst/>
          </a:prstGeom>
        </p:spPr>
        <p:txBody>
          <a:bodyPr/>
          <a:lstStyle/>
          <a:p>
            <a:pPr marL="577850" indent="-577850" defTabSz="751205">
              <a:spcBef>
                <a:spcPts val="5300"/>
              </a:spcBef>
              <a:defRPr sz="4732"/>
            </a:pPr>
            <a:r>
              <a:t>TSP是一个为多达20人的团队开发或升级大型软件系统而设计的工业化软件过程，而且通常是需要几年时间才能完成的大型项目。我们学习TSP无法完整地模拟实际大型项目的情况，但是可以学习到最基本的概念和方法，以便将来在实际大型项目中能够快速上手TSP。</a:t>
            </a:r>
          </a:p>
          <a:p>
            <a:pPr marL="577850" indent="-577850" defTabSz="751205">
              <a:spcBef>
                <a:spcPts val="5300"/>
              </a:spcBef>
              <a:defRPr sz="4732"/>
            </a:pPr>
            <a:r>
              <a:t>单纯把一项工作任务交给一群工程师并不能自动产生一个团队。建设团队的步骤并不显而易见，新的团队经常要花费大量时间去建立团队的运行机制。他们必须明确如何作为一个团队一起工作，如何定义要做的工作，以及如何设计工作方案。他们必须在团队成员间分配任务、协调任务，并且跟踪和汇报工作进展。虽然这些团队建设工作很重要，但是并不难，而且已有很多完成这些工作的方法，你和你的团队成员并不需要自己去重新发明这些方法。</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pPr/>
            <a:r>
              <a:t>TSP的基本原理</a:t>
            </a:r>
          </a:p>
        </p:txBody>
      </p:sp>
      <p:sp>
        <p:nvSpPr>
          <p:cNvPr id="281" name="Shape 281"/>
          <p:cNvSpPr/>
          <p:nvPr>
            <p:ph type="body" idx="1"/>
          </p:nvPr>
        </p:nvSpPr>
        <p:spPr>
          <a:prstGeom prst="rect">
            <a:avLst/>
          </a:prstGeom>
        </p:spPr>
        <p:txBody>
          <a:bodyPr/>
          <a:lstStyle/>
          <a:p>
            <a:pPr/>
            <a:r>
              <a:t>项目失败最根本的原因是团队问题。</a:t>
            </a:r>
          </a:p>
          <a:p>
            <a:pPr/>
            <a:r>
              <a:t>哪些常见的团队问题容易导致项目失败？</a:t>
            </a:r>
          </a:p>
          <a:p>
            <a:pPr/>
            <a:r>
              <a:t>团队的基本要素</a:t>
            </a:r>
          </a:p>
          <a:p>
            <a:pPr/>
            <a:r>
              <a:t>如何建设高效团队</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prstGeom prst="rect">
            <a:avLst/>
          </a:prstGeom>
        </p:spPr>
        <p:txBody>
          <a:bodyPr/>
          <a:lstStyle>
            <a:lvl1pPr defTabSz="709930">
              <a:defRPr sz="9632"/>
            </a:lvl1pPr>
          </a:lstStyle>
          <a:p>
            <a:pPr/>
            <a:r>
              <a:t>哪些常见的团队问题容易导致项目失败？</a:t>
            </a:r>
          </a:p>
        </p:txBody>
      </p:sp>
      <p:sp>
        <p:nvSpPr>
          <p:cNvPr id="284" name="Shape 284"/>
          <p:cNvSpPr/>
          <p:nvPr>
            <p:ph type="body" idx="1"/>
          </p:nvPr>
        </p:nvSpPr>
        <p:spPr>
          <a:prstGeom prst="rect">
            <a:avLst/>
          </a:prstGeom>
        </p:spPr>
        <p:txBody>
          <a:bodyPr/>
          <a:lstStyle/>
          <a:p>
            <a:pPr marL="520700" indent="-520700" defTabSz="676909">
              <a:spcBef>
                <a:spcPts val="4800"/>
              </a:spcBef>
              <a:defRPr sz="4264"/>
            </a:pPr>
            <a:r>
              <a:t>	•	缺乏有效的领导和管理；</a:t>
            </a:r>
          </a:p>
          <a:p>
            <a:pPr marL="520700" indent="-520700" defTabSz="676909">
              <a:spcBef>
                <a:spcPts val="4800"/>
              </a:spcBef>
              <a:defRPr sz="4264"/>
            </a:pPr>
            <a:r>
              <a:t>	•	不能做出妥协、安排或不善于合作；</a:t>
            </a:r>
          </a:p>
          <a:p>
            <a:pPr marL="520700" indent="-520700" defTabSz="676909">
              <a:spcBef>
                <a:spcPts val="4800"/>
              </a:spcBef>
              <a:defRPr sz="4264"/>
            </a:pPr>
            <a:r>
              <a:t>	•	缺少参与；</a:t>
            </a:r>
          </a:p>
          <a:p>
            <a:pPr marL="520700" indent="-520700" defTabSz="676909">
              <a:spcBef>
                <a:spcPts val="4800"/>
              </a:spcBef>
              <a:defRPr sz="4264"/>
            </a:pPr>
            <a:r>
              <a:t>	•	拖拉与缺乏信心；</a:t>
            </a:r>
          </a:p>
          <a:p>
            <a:pPr marL="520700" indent="-520700" defTabSz="676909">
              <a:spcBef>
                <a:spcPts val="4800"/>
              </a:spcBef>
              <a:defRPr sz="4264"/>
            </a:pPr>
            <a:r>
              <a:t>	•	质量低劣；</a:t>
            </a:r>
          </a:p>
          <a:p>
            <a:pPr marL="520700" indent="-520700" defTabSz="676909">
              <a:spcBef>
                <a:spcPts val="4800"/>
              </a:spcBef>
              <a:defRPr sz="4264"/>
            </a:pPr>
            <a:r>
              <a:t>	•	功能多余；</a:t>
            </a:r>
          </a:p>
          <a:p>
            <a:pPr marL="520700" indent="-520700" defTabSz="676909">
              <a:spcBef>
                <a:spcPts val="4800"/>
              </a:spcBef>
              <a:defRPr sz="4264"/>
            </a:pPr>
            <a:r>
              <a:t>	•	无效的组员互评；</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pPr/>
            <a:r>
              <a:t>有关软件危机的争论</a:t>
            </a:r>
          </a:p>
        </p:txBody>
      </p:sp>
      <p:sp>
        <p:nvSpPr>
          <p:cNvPr id="134" name="Shape 134"/>
          <p:cNvSpPr/>
          <p:nvPr>
            <p:ph type="body" idx="1"/>
          </p:nvPr>
        </p:nvSpPr>
        <p:spPr>
          <a:prstGeom prst="rect">
            <a:avLst/>
          </a:prstGeom>
        </p:spPr>
        <p:txBody>
          <a:bodyPr/>
          <a:lstStyle/>
          <a:p>
            <a:pPr marL="508000" indent="-508000" defTabSz="660400">
              <a:spcBef>
                <a:spcPts val="4700"/>
              </a:spcBef>
              <a:defRPr sz="4160"/>
            </a:pPr>
            <a:r>
              <a:t>1975年Fred Brooks出版一本书《人月神话》（The Mythical Man-Month）</a:t>
            </a:r>
          </a:p>
          <a:p>
            <a:pPr marL="508000" indent="-508000" defTabSz="660400">
              <a:spcBef>
                <a:spcPts val="4700"/>
              </a:spcBef>
              <a:defRPr sz="4160"/>
            </a:pPr>
            <a:r>
              <a:t>10年后到1986年，Brooks发表了一篇著名的论文“没有银弹（No Silver Bullet: Essence and Accidents of Software Engineering）”</a:t>
            </a:r>
          </a:p>
          <a:p>
            <a:pPr marL="508000" indent="-508000" defTabSz="660400">
              <a:spcBef>
                <a:spcPts val="4700"/>
              </a:spcBef>
              <a:defRPr sz="4160"/>
            </a:pPr>
            <a:r>
              <a:t>到了1990年﹐面向对象分析与设计领域的大师Brad Cox，针对Brooks的观点，发表了一篇重要文章“有一个银弹（There Is a Silver Bullet）”</a:t>
            </a:r>
          </a:p>
          <a:p>
            <a:pPr marL="508000" indent="-508000" defTabSz="660400">
              <a:spcBef>
                <a:spcPts val="4700"/>
              </a:spcBef>
              <a:defRPr sz="4160"/>
            </a:pPr>
            <a:r>
              <a:t>到1995年初，Brooks的名著《人月神话》第二版出版，书中含有一篇关于杀手锏（银弹）的文章“再论没有银弹（No Silver Bullet Refired）”</a:t>
            </a:r>
          </a:p>
          <a:p>
            <a:pPr marL="508000" indent="-508000" defTabSz="660400">
              <a:spcBef>
                <a:spcPts val="4700"/>
              </a:spcBef>
              <a:defRPr sz="4160"/>
            </a:pPr>
            <a:r>
              <a:t>1995年底，作为对“再论没有银弹（No Silver Bullet Refired）”回应Brad Cox发表了文章“No Silver Bullet Reconsidered”</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p>
            <a:pPr/>
            <a:r>
              <a:t>团队的基本要素</a:t>
            </a:r>
          </a:p>
        </p:txBody>
      </p:sp>
      <p:sp>
        <p:nvSpPr>
          <p:cNvPr id="287" name="Shape 287"/>
          <p:cNvSpPr/>
          <p:nvPr>
            <p:ph type="body" idx="1"/>
          </p:nvPr>
        </p:nvSpPr>
        <p:spPr>
          <a:prstGeom prst="rect">
            <a:avLst/>
          </a:prstGeom>
        </p:spPr>
        <p:txBody>
          <a:bodyPr/>
          <a:lstStyle/>
          <a:p>
            <a:pPr/>
            <a:r>
              <a:t>	•	团队规模</a:t>
            </a:r>
          </a:p>
          <a:p>
            <a:pPr/>
            <a:r>
              <a:t>	•	团队的凝聚力</a:t>
            </a:r>
          </a:p>
          <a:p>
            <a:pPr/>
            <a:r>
              <a:t>	•	团队协作的基本条件</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title"/>
          </p:nvPr>
        </p:nvSpPr>
        <p:spPr>
          <a:prstGeom prst="rect">
            <a:avLst/>
          </a:prstGeom>
        </p:spPr>
        <p:txBody>
          <a:bodyPr/>
          <a:lstStyle/>
          <a:p>
            <a:pPr/>
            <a:r>
              <a:t>如何建设高效团队？</a:t>
            </a:r>
          </a:p>
        </p:txBody>
      </p:sp>
      <p:sp>
        <p:nvSpPr>
          <p:cNvPr id="290" name="Shape 290"/>
          <p:cNvSpPr/>
          <p:nvPr>
            <p:ph type="body" idx="1"/>
          </p:nvPr>
        </p:nvSpPr>
        <p:spPr>
          <a:prstGeom prst="rect">
            <a:avLst/>
          </a:prstGeom>
        </p:spPr>
        <p:txBody>
          <a:bodyPr/>
          <a:lstStyle/>
          <a:p>
            <a:pPr/>
            <a:r>
              <a:t>	•	建设具有凝聚力的团队</a:t>
            </a:r>
          </a:p>
          <a:p>
            <a:pPr/>
            <a:r>
              <a:t>	•	设定有挑战性的目标</a:t>
            </a:r>
          </a:p>
          <a:p>
            <a:pPr/>
            <a:r>
              <a:t>	•	反馈</a:t>
            </a:r>
          </a:p>
          <a:p>
            <a:pPr/>
            <a:r>
              <a:t>	•	共同遵守的工作流程和框架</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p:nvPr>
        </p:nvSpPr>
        <p:spPr>
          <a:prstGeom prst="rect">
            <a:avLst/>
          </a:prstGeom>
        </p:spPr>
        <p:txBody>
          <a:bodyPr/>
          <a:lstStyle/>
          <a:p>
            <a:pPr/>
            <a:r>
              <a:t>TSP的基本工作方法</a:t>
            </a:r>
          </a:p>
        </p:txBody>
      </p:sp>
      <p:sp>
        <p:nvSpPr>
          <p:cNvPr id="293" name="Shape 293"/>
          <p:cNvSpPr/>
          <p:nvPr>
            <p:ph type="body" sz="half" idx="1"/>
          </p:nvPr>
        </p:nvSpPr>
        <p:spPr>
          <a:xfrm>
            <a:off x="2531541" y="3238500"/>
            <a:ext cx="8278774" cy="9207500"/>
          </a:xfrm>
          <a:prstGeom prst="rect">
            <a:avLst/>
          </a:prstGeom>
        </p:spPr>
        <p:txBody>
          <a:bodyPr/>
          <a:lstStyle/>
          <a:p>
            <a:pPr marL="450850" indent="-450850" defTabSz="586104">
              <a:spcBef>
                <a:spcPts val="4100"/>
              </a:spcBef>
              <a:defRPr sz="3691"/>
            </a:pPr>
            <a:r>
              <a:t>如何开始一个团队项目？</a:t>
            </a:r>
          </a:p>
          <a:p>
            <a:pPr marL="450850" indent="-450850" defTabSz="586104">
              <a:spcBef>
                <a:spcPts val="4100"/>
              </a:spcBef>
              <a:defRPr sz="3691"/>
            </a:pPr>
            <a:r>
              <a:t>团队项目的基本策略</a:t>
            </a:r>
          </a:p>
          <a:p>
            <a:pPr marL="450850" indent="-450850" defTabSz="586104">
              <a:spcBef>
                <a:spcPts val="4100"/>
              </a:spcBef>
              <a:defRPr sz="3691"/>
            </a:pPr>
            <a:r>
              <a:t>开发计划</a:t>
            </a:r>
          </a:p>
          <a:p>
            <a:pPr marL="450850" indent="-450850" defTabSz="586104">
              <a:spcBef>
                <a:spcPts val="4100"/>
              </a:spcBef>
              <a:defRPr sz="3691"/>
            </a:pPr>
            <a:r>
              <a:t>定义需求</a:t>
            </a:r>
          </a:p>
          <a:p>
            <a:pPr marL="450850" indent="-450850" defTabSz="586104">
              <a:spcBef>
                <a:spcPts val="4100"/>
              </a:spcBef>
              <a:defRPr sz="3691"/>
            </a:pPr>
            <a:r>
              <a:t>与团队一起设计</a:t>
            </a:r>
          </a:p>
          <a:p>
            <a:pPr marL="450850" indent="-450850" defTabSz="586104">
              <a:spcBef>
                <a:spcPts val="4100"/>
              </a:spcBef>
              <a:defRPr sz="3691"/>
            </a:pPr>
            <a:r>
              <a:t>产品实现</a:t>
            </a:r>
          </a:p>
          <a:p>
            <a:pPr marL="450850" indent="-450850" defTabSz="586104">
              <a:spcBef>
                <a:spcPts val="4100"/>
              </a:spcBef>
              <a:defRPr sz="3691"/>
            </a:pPr>
            <a:r>
              <a:t>集成与系统测试</a:t>
            </a:r>
          </a:p>
          <a:p>
            <a:pPr marL="450850" indent="-450850" defTabSz="586104">
              <a:spcBef>
                <a:spcPts val="4100"/>
              </a:spcBef>
              <a:defRPr sz="3691"/>
            </a:pPr>
            <a:r>
              <a:t>结项总结</a:t>
            </a:r>
          </a:p>
        </p:txBody>
      </p:sp>
      <p:sp>
        <p:nvSpPr>
          <p:cNvPr id="294" name="Shape 294"/>
          <p:cNvSpPr/>
          <p:nvPr/>
        </p:nvSpPr>
        <p:spPr>
          <a:xfrm>
            <a:off x="11059555" y="3238500"/>
            <a:ext cx="12651407"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06400" indent="-406400" algn="l" defTabSz="528319">
              <a:spcBef>
                <a:spcPts val="3700"/>
              </a:spcBef>
              <a:buSzPct val="75000"/>
              <a:buChar char="•"/>
              <a:defRPr sz="3328"/>
            </a:pPr>
            <a:r>
              <a:t>如何开始一个团队项目？</a:t>
            </a:r>
          </a:p>
          <a:p>
            <a:pPr marL="406400" indent="-406400" algn="l" defTabSz="528319">
              <a:spcBef>
                <a:spcPts val="3700"/>
              </a:spcBef>
              <a:buSzPct val="75000"/>
              <a:buChar char="•"/>
              <a:defRPr sz="3328"/>
            </a:pPr>
            <a:r>
              <a:t>	•	设定团队目标</a:t>
            </a:r>
          </a:p>
          <a:p>
            <a:pPr marL="406400" indent="-406400" algn="l" defTabSz="528319">
              <a:spcBef>
                <a:spcPts val="3700"/>
              </a:spcBef>
              <a:buSzPct val="75000"/>
              <a:buChar char="•"/>
              <a:defRPr sz="3328"/>
            </a:pPr>
            <a:r>
              <a:t>	•	设定团队成员目标，包括各个角色的目标</a:t>
            </a:r>
          </a:p>
          <a:p>
            <a:pPr marL="406400" indent="-406400" algn="l" defTabSz="528319">
              <a:spcBef>
                <a:spcPts val="3700"/>
              </a:spcBef>
              <a:buSzPct val="75000"/>
              <a:buChar char="•"/>
              <a:defRPr sz="3328"/>
            </a:pPr>
            <a:r>
              <a:t>	◦	团队领导角色</a:t>
            </a:r>
          </a:p>
          <a:p>
            <a:pPr marL="406400" indent="-406400" algn="l" defTabSz="528319">
              <a:spcBef>
                <a:spcPts val="3700"/>
              </a:spcBef>
              <a:buSzPct val="75000"/>
              <a:buChar char="•"/>
              <a:defRPr sz="3328"/>
            </a:pPr>
            <a:r>
              <a:t>	◦	开发经理角色</a:t>
            </a:r>
          </a:p>
          <a:p>
            <a:pPr marL="406400" indent="-406400" algn="l" defTabSz="528319">
              <a:spcBef>
                <a:spcPts val="3700"/>
              </a:spcBef>
              <a:buSzPct val="75000"/>
              <a:buChar char="•"/>
              <a:defRPr sz="3328"/>
            </a:pPr>
            <a:r>
              <a:t>	◦	计划经理角色</a:t>
            </a:r>
          </a:p>
          <a:p>
            <a:pPr marL="406400" indent="-406400" algn="l" defTabSz="528319">
              <a:spcBef>
                <a:spcPts val="3700"/>
              </a:spcBef>
              <a:buSzPct val="75000"/>
              <a:buChar char="•"/>
              <a:defRPr sz="3328"/>
            </a:pPr>
            <a:r>
              <a:t>	◦	质量和过程经理角色</a:t>
            </a:r>
          </a:p>
          <a:p>
            <a:pPr marL="406400" indent="-406400" algn="l" defTabSz="528319">
              <a:spcBef>
                <a:spcPts val="3700"/>
              </a:spcBef>
              <a:buSzPct val="75000"/>
              <a:buChar char="•"/>
              <a:defRPr sz="3328"/>
            </a:pPr>
            <a:r>
              <a:t>	◦	支持经理角色</a:t>
            </a:r>
          </a:p>
          <a:p>
            <a:pPr marL="406400" indent="-406400" algn="l" defTabSz="528319">
              <a:spcBef>
                <a:spcPts val="3700"/>
              </a:spcBef>
              <a:buSzPct val="75000"/>
              <a:buChar char="•"/>
              <a:defRPr sz="3328"/>
            </a:pPr>
            <a:r>
              <a:t>	•	项目筹备及第一次项目会议</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title"/>
          </p:nvPr>
        </p:nvSpPr>
        <p:spPr>
          <a:prstGeom prst="rect">
            <a:avLst/>
          </a:prstGeom>
        </p:spPr>
        <p:txBody>
          <a:bodyPr/>
          <a:lstStyle/>
          <a:p>
            <a:pPr/>
            <a:r>
              <a:t>团队项目的基本策略</a:t>
            </a:r>
          </a:p>
        </p:txBody>
      </p:sp>
      <p:sp>
        <p:nvSpPr>
          <p:cNvPr id="297" name="Shape 297"/>
          <p:cNvSpPr/>
          <p:nvPr>
            <p:ph type="body" idx="1"/>
          </p:nvPr>
        </p:nvSpPr>
        <p:spPr>
          <a:prstGeom prst="rect">
            <a:avLst/>
          </a:prstGeom>
        </p:spPr>
        <p:txBody>
          <a:bodyPr/>
          <a:lstStyle/>
          <a:p>
            <a:pPr marL="450850" indent="-450850" defTabSz="586104">
              <a:spcBef>
                <a:spcPts val="4100"/>
              </a:spcBef>
              <a:defRPr sz="3691"/>
            </a:pPr>
            <a:r>
              <a:t>	•	计划先行，也就是做出承诺之前先计划</a:t>
            </a:r>
          </a:p>
          <a:p>
            <a:pPr marL="450850" indent="-450850" defTabSz="586104">
              <a:spcBef>
                <a:spcPts val="4100"/>
              </a:spcBef>
              <a:defRPr sz="3691"/>
            </a:pPr>
            <a:r>
              <a:t>	•	完成概念设计</a:t>
            </a:r>
          </a:p>
          <a:p>
            <a:pPr marL="450850" indent="-450850" defTabSz="586104">
              <a:spcBef>
                <a:spcPts val="4100"/>
              </a:spcBef>
              <a:defRPr sz="3691"/>
            </a:pPr>
            <a:r>
              <a:t>	•	选择开发策略</a:t>
            </a:r>
          </a:p>
          <a:p>
            <a:pPr marL="450850" indent="-450850" defTabSz="586104">
              <a:spcBef>
                <a:spcPts val="4100"/>
              </a:spcBef>
              <a:defRPr sz="3691"/>
            </a:pPr>
            <a:r>
              <a:t>	•	完成初步规模估算</a:t>
            </a:r>
          </a:p>
          <a:p>
            <a:pPr marL="450850" indent="-450850" defTabSz="586104">
              <a:spcBef>
                <a:spcPts val="4100"/>
              </a:spcBef>
              <a:defRPr sz="3691"/>
            </a:pPr>
            <a:r>
              <a:t>	•	完成初步时间估算</a:t>
            </a:r>
          </a:p>
          <a:p>
            <a:pPr marL="450850" indent="-450850" defTabSz="586104">
              <a:spcBef>
                <a:spcPts val="4100"/>
              </a:spcBef>
              <a:defRPr sz="3691"/>
            </a:pPr>
            <a:r>
              <a:t>	•	评估风险</a:t>
            </a:r>
          </a:p>
          <a:p>
            <a:pPr marL="450850" indent="-450850" defTabSz="586104">
              <a:spcBef>
                <a:spcPts val="4100"/>
              </a:spcBef>
              <a:defRPr sz="3691"/>
            </a:pPr>
            <a:r>
              <a:t>	•	建立策略文档</a:t>
            </a:r>
          </a:p>
          <a:p>
            <a:pPr marL="450850" indent="-450850" defTabSz="586104">
              <a:spcBef>
                <a:spcPts val="4100"/>
              </a:spcBef>
              <a:defRPr sz="3691"/>
            </a:pPr>
            <a:r>
              <a:t>	•	制定配置管理计划</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p>
            <a:pPr/>
            <a:r>
              <a:t>开发计划</a:t>
            </a:r>
          </a:p>
        </p:txBody>
      </p:sp>
      <p:sp>
        <p:nvSpPr>
          <p:cNvPr id="300" name="Shape 300"/>
          <p:cNvSpPr/>
          <p:nvPr>
            <p:ph type="body" idx="1"/>
          </p:nvPr>
        </p:nvSpPr>
        <p:spPr>
          <a:prstGeom prst="rect">
            <a:avLst/>
          </a:prstGeom>
        </p:spPr>
        <p:txBody>
          <a:bodyPr/>
          <a:lstStyle/>
          <a:p>
            <a:pPr/>
            <a:r>
              <a:t>	•	制定计划</a:t>
            </a:r>
          </a:p>
          <a:p>
            <a:pPr/>
            <a:r>
              <a:t>	•	实现计划</a:t>
            </a:r>
          </a:p>
          <a:p>
            <a:pPr/>
            <a:r>
              <a:t>	•	对照计划跟踪进展</a:t>
            </a:r>
          </a:p>
          <a:p>
            <a:pPr/>
            <a:r>
              <a:t>	•	质量管理</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a:r>
              <a:t>定义需求</a:t>
            </a:r>
          </a:p>
        </p:txBody>
      </p:sp>
      <p:sp>
        <p:nvSpPr>
          <p:cNvPr id="303" name="Shape 303"/>
          <p:cNvSpPr/>
          <p:nvPr>
            <p:ph type="body" idx="1"/>
          </p:nvPr>
        </p:nvSpPr>
        <p:spPr>
          <a:prstGeom prst="rect">
            <a:avLst/>
          </a:prstGeom>
        </p:spPr>
        <p:txBody>
          <a:bodyPr/>
          <a:lstStyle/>
          <a:p>
            <a:pPr/>
            <a:r>
              <a:t>	•	软件需求规格说明书</a:t>
            </a:r>
          </a:p>
          <a:p>
            <a:pPr/>
            <a:r>
              <a:t>	•	需求任务分配</a:t>
            </a:r>
          </a:p>
          <a:p>
            <a:pPr/>
            <a:r>
              <a:t>	•	系统测试计划</a:t>
            </a:r>
          </a:p>
          <a:p>
            <a:pPr/>
            <a:r>
              <a:t>	•	需求变更和追溯管理</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a:r>
              <a:t>与团队一起设计</a:t>
            </a:r>
          </a:p>
        </p:txBody>
      </p:sp>
      <p:sp>
        <p:nvSpPr>
          <p:cNvPr id="306" name="Shape 306"/>
          <p:cNvSpPr/>
          <p:nvPr>
            <p:ph type="body" idx="1"/>
          </p:nvPr>
        </p:nvSpPr>
        <p:spPr>
          <a:prstGeom prst="rect">
            <a:avLst/>
          </a:prstGeom>
        </p:spPr>
        <p:txBody>
          <a:bodyPr/>
          <a:lstStyle/>
          <a:p>
            <a:pPr marL="520700" indent="-520700" defTabSz="676909">
              <a:spcBef>
                <a:spcPts val="4800"/>
              </a:spcBef>
              <a:defRPr sz="4264"/>
            </a:pPr>
            <a:r>
              <a:t>	•	利用所有团队成员的才智</a:t>
            </a:r>
          </a:p>
          <a:p>
            <a:pPr marL="520700" indent="-520700" defTabSz="676909">
              <a:spcBef>
                <a:spcPts val="4800"/>
              </a:spcBef>
              <a:defRPr sz="4264"/>
            </a:pPr>
            <a:r>
              <a:t>	•	产生精确的设计</a:t>
            </a:r>
          </a:p>
          <a:p>
            <a:pPr marL="520700" indent="-520700" defTabSz="676909">
              <a:spcBef>
                <a:spcPts val="4800"/>
              </a:spcBef>
              <a:defRPr sz="4264"/>
            </a:pPr>
            <a:r>
              <a:t>	•	复用性设计</a:t>
            </a:r>
          </a:p>
          <a:p>
            <a:pPr marL="520700" indent="-520700" defTabSz="676909">
              <a:spcBef>
                <a:spcPts val="4800"/>
              </a:spcBef>
              <a:defRPr sz="4264"/>
            </a:pPr>
            <a:r>
              <a:t>	•	易用性设计</a:t>
            </a:r>
          </a:p>
          <a:p>
            <a:pPr marL="520700" indent="-520700" defTabSz="676909">
              <a:spcBef>
                <a:spcPts val="4800"/>
              </a:spcBef>
              <a:defRPr sz="4264"/>
            </a:pPr>
            <a:r>
              <a:t>	•	可测试性设计</a:t>
            </a:r>
          </a:p>
          <a:p>
            <a:pPr marL="520700" indent="-520700" defTabSz="676909">
              <a:spcBef>
                <a:spcPts val="4800"/>
              </a:spcBef>
              <a:defRPr sz="4264"/>
            </a:pPr>
            <a:r>
              <a:t>	•	设计规格说明书</a:t>
            </a:r>
          </a:p>
          <a:p>
            <a:pPr marL="520700" indent="-520700" defTabSz="676909">
              <a:spcBef>
                <a:spcPts val="4800"/>
              </a:spcBef>
              <a:defRPr sz="4264"/>
            </a:pPr>
            <a:r>
              <a:t>	•	设计评审和审查</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a:r>
              <a:t>产品实现</a:t>
            </a:r>
          </a:p>
        </p:txBody>
      </p:sp>
      <p:sp>
        <p:nvSpPr>
          <p:cNvPr id="309" name="Shape 309"/>
          <p:cNvSpPr/>
          <p:nvPr>
            <p:ph type="body" idx="1"/>
          </p:nvPr>
        </p:nvSpPr>
        <p:spPr>
          <a:prstGeom prst="rect">
            <a:avLst/>
          </a:prstGeom>
        </p:spPr>
        <p:txBody>
          <a:bodyPr/>
          <a:lstStyle/>
          <a:p>
            <a:pPr/>
            <a:r>
              <a:t>	•	编码标准</a:t>
            </a:r>
          </a:p>
          <a:p>
            <a:pPr/>
            <a:r>
              <a:t>	•	缺陷预防</a:t>
            </a:r>
          </a:p>
          <a:p>
            <a:pPr/>
            <a:r>
              <a:t>	•	详细设计与设计评审</a:t>
            </a:r>
          </a:p>
          <a:p>
            <a:pPr/>
            <a:r>
              <a:t>	•	编码及代码评审</a:t>
            </a:r>
          </a:p>
          <a:p>
            <a:pPr/>
            <a:r>
              <a:t>	•	单元测试</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a:r>
              <a:t>集成与系统测试</a:t>
            </a:r>
          </a:p>
        </p:txBody>
      </p:sp>
      <p:sp>
        <p:nvSpPr>
          <p:cNvPr id="312" name="Shape 312"/>
          <p:cNvSpPr/>
          <p:nvPr>
            <p:ph type="body" idx="1"/>
          </p:nvPr>
        </p:nvSpPr>
        <p:spPr>
          <a:prstGeom prst="rect">
            <a:avLst/>
          </a:prstGeom>
        </p:spPr>
        <p:txBody>
          <a:bodyPr/>
          <a:lstStyle/>
          <a:p>
            <a:pPr/>
            <a:r>
              <a:t>	•	构建和集成策略</a:t>
            </a:r>
          </a:p>
          <a:p>
            <a:pPr/>
            <a:r>
              <a:t>	•	测试计划</a:t>
            </a:r>
          </a:p>
          <a:p>
            <a:pPr/>
            <a:r>
              <a:t>	•	跟踪缺陷</a:t>
            </a:r>
          </a:p>
          <a:p>
            <a:pPr/>
            <a:r>
              <a:t>	•	系统测试</a:t>
            </a:r>
          </a:p>
          <a:p>
            <a:pPr/>
            <a:r>
              <a:t>	•	回归测试</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a:r>
              <a:t>结项总结</a:t>
            </a:r>
          </a:p>
        </p:txBody>
      </p:sp>
      <p:sp>
        <p:nvSpPr>
          <p:cNvPr id="315" name="Shape 315"/>
          <p:cNvSpPr/>
          <p:nvPr>
            <p:ph type="body" idx="1"/>
          </p:nvPr>
        </p:nvSpPr>
        <p:spPr>
          <a:prstGeom prst="rect">
            <a:avLst/>
          </a:prstGeom>
        </p:spPr>
        <p:txBody>
          <a:bodyPr/>
          <a:lstStyle/>
          <a:p>
            <a:pPr/>
            <a:r>
              <a:t>过程改进建议</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a:r>
              <a:t>人月神话</a:t>
            </a:r>
          </a:p>
        </p:txBody>
      </p:sp>
      <p:sp>
        <p:nvSpPr>
          <p:cNvPr id="137" name="Shape 137"/>
          <p:cNvSpPr/>
          <p:nvPr>
            <p:ph type="body" idx="1"/>
          </p:nvPr>
        </p:nvSpPr>
        <p:spPr>
          <a:prstGeom prst="rect">
            <a:avLst/>
          </a:prstGeom>
        </p:spPr>
        <p:txBody>
          <a:bodyPr/>
          <a:lstStyle/>
          <a:p>
            <a:pPr marL="577850" indent="-577850" defTabSz="751205">
              <a:spcBef>
                <a:spcPts val="5300"/>
              </a:spcBef>
              <a:defRPr sz="4732"/>
            </a:pPr>
            <a:r>
              <a:t>1975年Fred Brooks出版一本书《人月神话》（The Mythical Man-Month），其中收集了1960年代他在IBM公司领导1000多人共同开发操作系统OS/360的心得体会。从实际软件开发经验中，他体会到开发大型软件过程中的根本问题是难以汇集众多参与人员的设计理念形成完整的、一致的软件复杂概念结构，从而使得大型软件项目往往会进展缓慢、成本暴涨及错误百出，就是所谓的软件危机(software crisis)的典型表现。</a:t>
            </a:r>
          </a:p>
          <a:p>
            <a:pPr marL="577850" indent="-577850" defTabSz="751205">
              <a:spcBef>
                <a:spcPts val="5300"/>
              </a:spcBef>
              <a:defRPr sz="4732"/>
            </a:pPr>
            <a:r>
              <a:t>针对软件危机(software crisis)的典型表现，Fred Brooks在《人月神话》中进行了相应的探讨，比如将软件危机的典型表现形象地比喻为猛犸象陷入焦油坑（The Tar Pit）、提出了外科手术团队、对于进度已经落后的软件项目增加人力只会让其更加落后的结论等，至今读来依然深受启发。</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pPr/>
            <a:r>
              <a:t>CMM/CMMI</a:t>
            </a:r>
          </a:p>
        </p:txBody>
      </p:sp>
      <p:sp>
        <p:nvSpPr>
          <p:cNvPr id="318" name="Shape 318"/>
          <p:cNvSpPr/>
          <p:nvPr>
            <p:ph type="body" idx="1"/>
          </p:nvPr>
        </p:nvSpPr>
        <p:spPr>
          <a:prstGeom prst="rect">
            <a:avLst/>
          </a:prstGeom>
        </p:spPr>
        <p:txBody>
          <a:bodyPr/>
          <a:lstStyle/>
          <a:p>
            <a:pPr/>
            <a:r>
              <a:t>		4.1.CMM/CMMI简介</a:t>
            </a:r>
          </a:p>
          <a:p>
            <a:pPr/>
            <a:r>
              <a:t>		4.2.CMM/CMMI的作用</a:t>
            </a:r>
          </a:p>
          <a:p>
            <a:pPr/>
            <a:r>
              <a:t>		4.3.CMM/CMMI的主要内容</a:t>
            </a:r>
          </a:p>
          <a:p>
            <a:pPr/>
            <a:r>
              <a:t>		4.4.CMMI评估</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a:r>
              <a:t>CMM/CMMI简介</a:t>
            </a:r>
          </a:p>
        </p:txBody>
      </p:sp>
      <p:sp>
        <p:nvSpPr>
          <p:cNvPr id="321" name="Shape 321"/>
          <p:cNvSpPr/>
          <p:nvPr>
            <p:ph type="body" idx="1"/>
          </p:nvPr>
        </p:nvSpPr>
        <p:spPr>
          <a:prstGeom prst="rect">
            <a:avLst/>
          </a:prstGeom>
        </p:spPr>
        <p:txBody>
          <a:bodyPr/>
          <a:lstStyle/>
          <a:p>
            <a:pPr/>
            <a:r>
              <a:t>为了应对软件危机保证软件产品的质量，80年代中期，美国联邦政府提出对软件承包商的软件开发能力进行评估的要求。因此，美国卡内基-梅隆大学软件工程研究所 (CMU/SEI) 于1987年研究发布了软件过程成熟度框架，并提供了软件过程评估和软件能力评价两种评估方法。4年之后1991年，CMU/SEI将软件过程成熟度框架发展成为软件能力成熟度模型CMM（Capability Maturity Model For Software，准确的简称为SW-CMM），并发布了最早的SW-CMM 1.0版。经过两年的试用，1993年CMU/SEI正式发布了SW-CMM 1.1版。</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p>
            <a:pPr/>
            <a:r>
              <a:t>CMM/CMMI简介</a:t>
            </a:r>
          </a:p>
        </p:txBody>
      </p:sp>
      <p:sp>
        <p:nvSpPr>
          <p:cNvPr id="324" name="Shape 324"/>
          <p:cNvSpPr/>
          <p:nvPr>
            <p:ph type="body" idx="1"/>
          </p:nvPr>
        </p:nvSpPr>
        <p:spPr>
          <a:prstGeom prst="rect">
            <a:avLst/>
          </a:prstGeom>
        </p:spPr>
        <p:txBody>
          <a:bodyPr/>
          <a:lstStyle/>
          <a:p>
            <a:pPr/>
            <a:r>
              <a:t>继SW-CMM首次发布后，CMU/SEI还开发了其他领域的成熟度模型，包括系统工程、采购、人力资源管理和集成产品开发等领域。虽然各个模型针对的专业领域不同，但彼此之间也有一定的重叠，毕竟它们同出一辙。当CMU/SEI开始开发新一代成熟度模型的时候，开始整合不同模型中的最佳实践，建立统一模型，从而覆盖不同领域，以便为企业提供整个组织的全面过程改进。2001年12月正式发布了能力成熟度集成模型CMMI（Capability Maturity Model Integration） 1.1版本。</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a:r>
              <a:t>CMM/CMMI的5个等级</a:t>
            </a:r>
          </a:p>
        </p:txBody>
      </p:sp>
      <p:sp>
        <p:nvSpPr>
          <p:cNvPr id="327" name="Shape 327"/>
          <p:cNvSpPr/>
          <p:nvPr>
            <p:ph type="body" sz="half" idx="1"/>
          </p:nvPr>
        </p:nvSpPr>
        <p:spPr>
          <a:xfrm>
            <a:off x="1689100" y="3238500"/>
            <a:ext cx="9300197" cy="9207500"/>
          </a:xfrm>
          <a:prstGeom prst="rect">
            <a:avLst/>
          </a:prstGeom>
        </p:spPr>
        <p:txBody>
          <a:bodyPr/>
          <a:lstStyle/>
          <a:p>
            <a:pPr marL="552450" indent="-552450" defTabSz="718184">
              <a:spcBef>
                <a:spcPts val="5100"/>
              </a:spcBef>
              <a:defRPr sz="4524"/>
            </a:pPr>
            <a:r>
              <a:t>CMM/CMMI用于评价软件生产能力并帮助其改善软件质量的方法，成为了评估软件能力与成熟度的一套标准，它侧重于软件开发过程的管理及工程能力的提高与评估，是国际软件业的质量管理标准。</a:t>
            </a:r>
          </a:p>
          <a:p>
            <a:pPr marL="552450" indent="-552450" defTabSz="718184">
              <a:spcBef>
                <a:spcPts val="5100"/>
              </a:spcBef>
              <a:defRPr sz="4524"/>
            </a:pPr>
            <a:r>
              <a:t>CMMI共有5个级别，代表软件团队能力成熟度的5个等级，数字越大，成熟度越高，高成熟度等级表示有比较强的软件综合开发能力。</a:t>
            </a:r>
          </a:p>
        </p:txBody>
      </p:sp>
      <p:pic>
        <p:nvPicPr>
          <p:cNvPr id="328" name="pasted-image.tiff"/>
          <p:cNvPicPr>
            <a:picLocks noChangeAspect="1"/>
          </p:cNvPicPr>
          <p:nvPr/>
        </p:nvPicPr>
        <p:blipFill>
          <a:blip r:embed="rId2">
            <a:extLst/>
          </a:blip>
          <a:stretch>
            <a:fillRect/>
          </a:stretch>
        </p:blipFill>
        <p:spPr>
          <a:xfrm>
            <a:off x="12273416" y="2836048"/>
            <a:ext cx="9469173" cy="9329920"/>
          </a:xfrm>
          <a:prstGeom prst="rect">
            <a:avLst/>
          </a:prstGeom>
          <a:ln w="12700">
            <a:miter lim="400000"/>
          </a:ln>
        </p:spPr>
      </p:pic>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a:r>
              <a:t>CMM/CMMI的5个等级</a:t>
            </a:r>
          </a:p>
        </p:txBody>
      </p:sp>
      <p:sp>
        <p:nvSpPr>
          <p:cNvPr id="331" name="Shape 331"/>
          <p:cNvSpPr/>
          <p:nvPr>
            <p:ph type="body" sz="half" idx="1"/>
          </p:nvPr>
        </p:nvSpPr>
        <p:spPr>
          <a:xfrm>
            <a:off x="1689100" y="3238500"/>
            <a:ext cx="11304012" cy="9207500"/>
          </a:xfrm>
          <a:prstGeom prst="rect">
            <a:avLst/>
          </a:prstGeom>
        </p:spPr>
        <p:txBody>
          <a:bodyPr/>
          <a:lstStyle/>
          <a:p>
            <a:pPr marL="444500" indent="-444500" defTabSz="577850">
              <a:spcBef>
                <a:spcPts val="4100"/>
              </a:spcBef>
              <a:defRPr sz="3639"/>
            </a:pPr>
            <a:r>
              <a:t>CMMI一级，初始级。在初始级水平上，软件组织对项目的目标与要做的努力很清晰，项目的目标可以实现。但是由于任务的完成带有很大的偶然性，软件组织无法保证在实施同类项目时仍然能够完成任务。项目实施能否成功主要取决于实施人员。</a:t>
            </a:r>
          </a:p>
          <a:p>
            <a:pPr marL="444500" indent="-444500" defTabSz="577850">
              <a:spcBef>
                <a:spcPts val="4100"/>
              </a:spcBef>
              <a:defRPr sz="3639"/>
            </a:pPr>
            <a:r>
              <a:t>CMMI二级，管理级。在管理级水平上，所有第一级的要求都已经达到，另外，软件组织在项目实施上能够遵守既定的计划与流程，有资源准备，权责到人，对项目相关的实施人员进行了相应的培训，对整个流程进行监测与控制，并联合上级单位对项目与流程进行审查。二级水平的软件组织对项目有一系列管理程序，避免了软件组织完成任务的偶然性，保证了软件组织实施项目的成功率。</a:t>
            </a:r>
          </a:p>
        </p:txBody>
      </p:sp>
      <p:pic>
        <p:nvPicPr>
          <p:cNvPr id="332" name="pasted-image.tiff"/>
          <p:cNvPicPr>
            <a:picLocks noChangeAspect="1"/>
          </p:cNvPicPr>
          <p:nvPr/>
        </p:nvPicPr>
        <p:blipFill>
          <a:blip r:embed="rId2">
            <a:extLst/>
          </a:blip>
          <a:stretch>
            <a:fillRect/>
          </a:stretch>
        </p:blipFill>
        <p:spPr>
          <a:xfrm>
            <a:off x="13543416" y="2683648"/>
            <a:ext cx="9469173" cy="9329920"/>
          </a:xfrm>
          <a:prstGeom prst="rect">
            <a:avLst/>
          </a:prstGeom>
          <a:ln w="12700">
            <a:miter lim="400000"/>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p>
            <a:pPr/>
            <a:r>
              <a:t>CMM/CMMI的5个等级</a:t>
            </a:r>
          </a:p>
        </p:txBody>
      </p:sp>
      <p:sp>
        <p:nvSpPr>
          <p:cNvPr id="335" name="Shape 335"/>
          <p:cNvSpPr/>
          <p:nvPr>
            <p:ph type="body" sz="half" idx="1"/>
          </p:nvPr>
        </p:nvSpPr>
        <p:spPr>
          <a:xfrm>
            <a:off x="1689100" y="3238500"/>
            <a:ext cx="10815056" cy="9207500"/>
          </a:xfrm>
          <a:prstGeom prst="rect">
            <a:avLst/>
          </a:prstGeom>
        </p:spPr>
        <p:txBody>
          <a:bodyPr/>
          <a:lstStyle/>
          <a:p>
            <a:pPr marL="482600" indent="-482600" defTabSz="627379">
              <a:spcBef>
                <a:spcPts val="4400"/>
              </a:spcBef>
              <a:defRPr sz="3952"/>
            </a:pPr>
            <a:r>
              <a:t>CMMl三级，已定义级。在已定义级水平上，所有第二级的要求都已经达到，另外，软件组织能够根据自身的特殊情况及自己的标准流程，将这套管理体系与流程予以制度化。这样，软件组织不仅能够在同类项目上成功，也可以在其他项目上成功。科学管理成为软件组织的一种文化，成为软件组织的财富。</a:t>
            </a:r>
          </a:p>
          <a:p>
            <a:pPr marL="482600" indent="-482600" defTabSz="627379">
              <a:spcBef>
                <a:spcPts val="4400"/>
              </a:spcBef>
              <a:defRPr sz="3952"/>
            </a:pPr>
            <a:r>
              <a:t>CMMI四级，量化管理级。在量化管理级水平上，所有第三级的要求都已经达到，另外，软件组织的项目管理实现了数字化。通过数字化技术来实现流程的稳定性，实现管理的精度，降低项目实施在质量上的波动。</a:t>
            </a:r>
          </a:p>
        </p:txBody>
      </p:sp>
      <p:pic>
        <p:nvPicPr>
          <p:cNvPr id="336" name="pasted-image.tiff"/>
          <p:cNvPicPr>
            <a:picLocks noChangeAspect="1"/>
          </p:cNvPicPr>
          <p:nvPr/>
        </p:nvPicPr>
        <p:blipFill>
          <a:blip r:embed="rId2">
            <a:extLst/>
          </a:blip>
          <a:stretch>
            <a:fillRect/>
          </a:stretch>
        </p:blipFill>
        <p:spPr>
          <a:xfrm>
            <a:off x="12273416" y="2836048"/>
            <a:ext cx="9469173" cy="9329920"/>
          </a:xfrm>
          <a:prstGeom prst="rect">
            <a:avLst/>
          </a:prstGeom>
          <a:ln w="12700">
            <a:miter lim="400000"/>
          </a:ln>
        </p:spPr>
      </p:pic>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a:r>
              <a:t>CMM/CMMI的5个等级</a:t>
            </a:r>
          </a:p>
        </p:txBody>
      </p:sp>
      <p:sp>
        <p:nvSpPr>
          <p:cNvPr id="339" name="Shape 339"/>
          <p:cNvSpPr/>
          <p:nvPr>
            <p:ph type="body" sz="half" idx="1"/>
          </p:nvPr>
        </p:nvSpPr>
        <p:spPr>
          <a:xfrm>
            <a:off x="1689100" y="3238500"/>
            <a:ext cx="10815056" cy="9207500"/>
          </a:xfrm>
          <a:prstGeom prst="rect">
            <a:avLst/>
          </a:prstGeom>
        </p:spPr>
        <p:txBody>
          <a:bodyPr/>
          <a:lstStyle/>
          <a:p>
            <a:pPr marL="577850" indent="-577850" defTabSz="751205">
              <a:spcBef>
                <a:spcPts val="5300"/>
              </a:spcBef>
              <a:defRPr sz="4732"/>
            </a:pPr>
            <a:r>
              <a:t>CMMI五级，持续优化级。在持续优化级水平上，所有第四级的要求都已经达到，另外，软件组织能够充分利用信息资料，对软件组织在项目实施的过程中可能出现的问题予以预防。能够主动地改善流程，运用新技术，实现流程的优化。</a:t>
            </a:r>
          </a:p>
          <a:p>
            <a:pPr marL="577850" indent="-577850" defTabSz="751205">
              <a:spcBef>
                <a:spcPts val="5300"/>
              </a:spcBef>
              <a:defRPr sz="4732"/>
            </a:pPr>
            <a:r>
              <a:t>由上述的5个级别可以看出，每一个级别都是更高一级的基石。要上高层台阶必须首先踏上所有下层的台阶。</a:t>
            </a:r>
          </a:p>
        </p:txBody>
      </p:sp>
      <p:pic>
        <p:nvPicPr>
          <p:cNvPr id="340" name="pasted-image.tiff"/>
          <p:cNvPicPr>
            <a:picLocks noChangeAspect="1"/>
          </p:cNvPicPr>
          <p:nvPr/>
        </p:nvPicPr>
        <p:blipFill>
          <a:blip r:embed="rId2">
            <a:extLst/>
          </a:blip>
          <a:stretch>
            <a:fillRect/>
          </a:stretch>
        </p:blipFill>
        <p:spPr>
          <a:xfrm>
            <a:off x="12273416" y="2836048"/>
            <a:ext cx="9469173" cy="9329920"/>
          </a:xfrm>
          <a:prstGeom prst="rect">
            <a:avLst/>
          </a:prstGeom>
          <a:ln w="12700">
            <a:miter lim="400000"/>
          </a:ln>
        </p:spPr>
      </p:pic>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a:r>
              <a:t>CMM/CMMI</a:t>
            </a:r>
          </a:p>
        </p:txBody>
      </p:sp>
      <p:sp>
        <p:nvSpPr>
          <p:cNvPr id="343" name="Shape 343"/>
          <p:cNvSpPr/>
          <p:nvPr>
            <p:ph type="body" idx="1"/>
          </p:nvPr>
        </p:nvSpPr>
        <p:spPr>
          <a:prstGeom prst="rect">
            <a:avLst/>
          </a:prstGeom>
        </p:spPr>
        <p:txBody>
          <a:bodyPr/>
          <a:lstStyle/>
          <a:p>
            <a:pPr/>
            <a:r>
              <a:t>CMM模型基于众多软件专家的实践经验，是组织进行软件过程改善和软件过程评估的一个有效的指导框架。CMMI更是为工业界和政府部门提供了一个集成的产品集，其主要目的是消除不同模型之间的不一致和重复，降低基于模型改善的成本。CMMI将以更加系统和一致的框架来指导组织改善软件过程，提高产品和服务的开发、获取和维护能力。CMM/CMMI不仅是一个模型，一个工具，它更代表了一种管理哲学在软件工业中的应用。</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a:r>
              <a:t>CMM/CMMI</a:t>
            </a:r>
          </a:p>
        </p:txBody>
      </p:sp>
      <p:sp>
        <p:nvSpPr>
          <p:cNvPr id="346" name="Shape 346"/>
          <p:cNvSpPr/>
          <p:nvPr>
            <p:ph type="body" idx="1"/>
          </p:nvPr>
        </p:nvSpPr>
        <p:spPr>
          <a:prstGeom prst="rect">
            <a:avLst/>
          </a:prstGeom>
        </p:spPr>
        <p:txBody>
          <a:bodyPr/>
          <a:lstStyle/>
          <a:p>
            <a:pPr/>
            <a:r>
              <a:t>CMM/CMMI的思想来源于已有多年历史的产品质量管理和全面质量管理。Watts Humphrey和Ron Radice在IBM公司将全面质量管理的思想应用于软件工程过程，收到了很大的成效。CMU/SEI的软件能力成熟度框架就是在以Humphrey为主的软件专家实践经验的基础上发展而来的。软件能力成熟度模型中融合了全面质量管理的思想，以不断进化的层次反映了软件过程定量控制中项目管理和项目工程的基本原则。CMM/CMMI所依据的想法是只要不断地对企业的软件工程过程的基础结构和实践进行管理和改进，就可以克服软件生产中的困难，增强开发能力，从而能按时地、不超预算地开发出高质量的软件。</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pPr/>
            <a:r>
              <a:t>CMM/CMMI的作用</a:t>
            </a:r>
          </a:p>
        </p:txBody>
      </p:sp>
      <p:sp>
        <p:nvSpPr>
          <p:cNvPr id="349" name="Shape 349"/>
          <p:cNvSpPr/>
          <p:nvPr>
            <p:ph type="body" idx="1"/>
          </p:nvPr>
        </p:nvSpPr>
        <p:spPr>
          <a:prstGeom prst="rect">
            <a:avLst/>
          </a:prstGeom>
        </p:spPr>
        <p:txBody>
          <a:bodyPr/>
          <a:lstStyle/>
          <a:p>
            <a:pPr marL="533400" indent="-533400" defTabSz="693419">
              <a:spcBef>
                <a:spcPts val="4900"/>
              </a:spcBef>
              <a:defRPr sz="4368"/>
            </a:pPr>
            <a:r>
              <a:t>CMM/CMMI是基于政府评估软件承包商的软件能力发展而来的，有两种通用的评估方法用以评估组织软件过程的成熟度：软件过程评估和软件能力评价。</a:t>
            </a:r>
          </a:p>
          <a:p>
            <a:pPr marL="533400" indent="-533400" defTabSz="693419">
              <a:spcBef>
                <a:spcPts val="4900"/>
              </a:spcBef>
              <a:defRPr sz="4368"/>
            </a:pPr>
            <a:r>
              <a:t>	•	软件过程评估：用于确定一个组织当前的软件工程过程状态及组织所面临的软件过程的优先改善问题，为组织领导层提供报告以获得组织对软件过程改善的支持。软件过程评估集中关注组织自身的软件过程，在一种合作的、开放的环境中进行。评估的成功取决于管理者和专业人员对组织软件过程改善的支持。</a:t>
            </a:r>
          </a:p>
          <a:p>
            <a:pPr marL="533400" indent="-533400" defTabSz="693419">
              <a:spcBef>
                <a:spcPts val="4900"/>
              </a:spcBef>
              <a:defRPr sz="4368"/>
            </a:pPr>
            <a:r>
              <a:t>	•	软件能力评价：用于识别合格的软件承包商或者监控软件承包商开发软件的过程状态。软件能力评价集中关注识别在预算和进度要求范围内完成开发出高质量的软件产品的软件合同及相关风险。评价在一种审核的环境中进行，重点在于揭示组织实际执行软件过程的文档化的审核记录。</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r>
              <a:t>没有银弹</a:t>
            </a:r>
          </a:p>
        </p:txBody>
      </p:sp>
      <p:sp>
        <p:nvSpPr>
          <p:cNvPr id="140" name="Shape 140"/>
          <p:cNvSpPr/>
          <p:nvPr>
            <p:ph type="body" idx="1"/>
          </p:nvPr>
        </p:nvSpPr>
        <p:spPr>
          <a:prstGeom prst="rect">
            <a:avLst/>
          </a:prstGeom>
        </p:spPr>
        <p:txBody>
          <a:bodyPr/>
          <a:lstStyle/>
          <a:p>
            <a:pPr/>
            <a:r>
              <a:t>10年后到1986年，Brooks发表了一篇著名的论文“没有银弹（No Silver Bullet: Essence and Accidents of Software Engineering）”，断言“在10年内无法找到解决软件危机的杀手锏（银弹）。这文章激起许多软件工程专家的辩论﹐而没有银弹（No Silver Bullet）也成为脍炙人口的名词。Brooks认为软件工程专家们所找到的各种方法都是舍本逐末，它们解决不了软件中的根本困难，即软件概念结构(conceptual structure)的复杂性，无法达成软件概念的完整性和一致性，自然无法从根本上解决软件危机带来的困境。</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pPr/>
            <a:r>
              <a:t>能力评估和过程改进</a:t>
            </a:r>
          </a:p>
        </p:txBody>
      </p:sp>
      <p:sp>
        <p:nvSpPr>
          <p:cNvPr id="352" name="Shape 352"/>
          <p:cNvSpPr/>
          <p:nvPr>
            <p:ph type="body" idx="1"/>
          </p:nvPr>
        </p:nvSpPr>
        <p:spPr>
          <a:prstGeom prst="rect">
            <a:avLst/>
          </a:prstGeom>
        </p:spPr>
        <p:txBody>
          <a:bodyPr/>
          <a:lstStyle/>
          <a:p>
            <a:pPr/>
            <a:r>
              <a:t>CMM/CMMI主要应用在两大方面：能力评估和过程改进，软件过程评估和软件能力评价都属于能力评估，接下来再来看软件过程改进。</a:t>
            </a:r>
          </a:p>
          <a:p>
            <a:pPr/>
            <a:r>
              <a:t>软件过程改进是一个持续的、全员参与的过程。CMM/CMMI建立了一组有效地描述成熟软件组织特征的准则。该准则清晰地描述了软件过程的关键元素，并包括软件工程和管理方面的优秀实践。企业可以有选择地引用这些关键实践指导软件过程的开发和维护，以不断地改善组织软件过程，实现成本、进度、功能和产品质量等目标。</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pPr/>
            <a:r>
              <a:t>CMM/CMMI的主要内容</a:t>
            </a:r>
          </a:p>
        </p:txBody>
      </p:sp>
      <p:sp>
        <p:nvSpPr>
          <p:cNvPr id="355" name="Shape 355"/>
          <p:cNvSpPr/>
          <p:nvPr>
            <p:ph type="body" idx="1"/>
          </p:nvPr>
        </p:nvSpPr>
        <p:spPr>
          <a:prstGeom prst="rect">
            <a:avLst/>
          </a:prstGeom>
        </p:spPr>
        <p:txBody>
          <a:bodyPr/>
          <a:lstStyle>
            <a:lvl1pPr marL="622300" indent="-622300" defTabSz="808990">
              <a:spcBef>
                <a:spcPts val="5700"/>
              </a:spcBef>
              <a:defRPr sz="5096"/>
            </a:lvl1pPr>
          </a:lstStyle>
          <a:p>
            <a:pPr/>
            <a:r>
              <a:t>CMM/CMMI把软件开发组织的能力成熟度分为5个等级。除了第1级外，其他每一级都由几个过程域组成。每一个过程域都由公共特性予以表征。CMM/CMMI给每个过程规定了一些具体目标。按每个公共特性归类的关键惯例是按该关键过程的具体目标选择和确定的。如果恰当地处理了某个关键过程涉及的全部关键惯例，这个关键过程的各项目标就能达到，这就表明该关键过程实现了。这种分级的思路在于把一个组织执行软件过程的成熟程度分成循序渐进的几个阶段，这与软件组织提高自身能力的实际推进过程相吻合。这种成熟度分级的优点在于级别明确而清楚地反映了过程改进活动的轻重缓急和先后顺序。这一点很重要，因为大多数软件组织只能在某一段时间里集中开展少数几项过程改进活动。</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pPr/>
            <a:r>
              <a:t>CMM/CMMI的主要内容</a:t>
            </a:r>
          </a:p>
        </p:txBody>
      </p:sp>
      <p:sp>
        <p:nvSpPr>
          <p:cNvPr id="358" name="Shape 358"/>
          <p:cNvSpPr/>
          <p:nvPr>
            <p:ph type="body" idx="1"/>
          </p:nvPr>
        </p:nvSpPr>
        <p:spPr>
          <a:prstGeom prst="rect">
            <a:avLst/>
          </a:prstGeom>
        </p:spPr>
        <p:txBody>
          <a:bodyPr/>
          <a:lstStyle>
            <a:lvl1pPr marL="622300" indent="-622300" defTabSz="808990">
              <a:spcBef>
                <a:spcPts val="5700"/>
              </a:spcBef>
              <a:defRPr sz="5096"/>
            </a:lvl1pPr>
          </a:lstStyle>
          <a:p>
            <a:pPr/>
            <a:r>
              <a:t>CMM/CMMI把软件开发组织的能力成熟度分为5个等级。除了第1级外，其他每一级都由几个过程域组成。每一个过程域都由公共特性予以表征。CMM/CMMI给每个过程规定了一些具体目标。按每个公共特性归类的关键惯例是按该关键过程的具体目标选择和确定的。如果恰当地处理了某个关键过程涉及的全部关键惯例，这个关键过程的各项目标就能达到，这就表明该关键过程实现了。这种分级的思路在于把一个组织执行软件过程的成熟程度分成循序渐进的几个阶段，这与软件组织提高自身能力的实际推进过程相吻合。这种成熟度分级的优点在于级别明确而清楚地反映了过程改进活动的轻重缓急和先后顺序。这一点很重要，因为大多数软件组织只能在某一段时间里集中开展少数几项过程改进活动。</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pPr/>
            <a:r>
              <a:t>CMMI共有25个过程域</a:t>
            </a:r>
          </a:p>
        </p:txBody>
      </p:sp>
      <p:sp>
        <p:nvSpPr>
          <p:cNvPr id="361" name="Shape 361"/>
          <p:cNvSpPr/>
          <p:nvPr>
            <p:ph type="body" idx="1"/>
          </p:nvPr>
        </p:nvSpPr>
        <p:spPr>
          <a:prstGeom prst="rect">
            <a:avLst/>
          </a:prstGeom>
        </p:spPr>
        <p:txBody>
          <a:bodyPr/>
          <a:lstStyle/>
          <a:p>
            <a:pPr marL="590550" indent="-590550" defTabSz="767715">
              <a:spcBef>
                <a:spcPts val="5400"/>
              </a:spcBef>
              <a:defRPr sz="4836"/>
            </a:pPr>
            <a:r>
              <a:t>CMMI共有分属于过程管理、项目管理、工程和支持4个类别的25个过程域，相对应SW-CMM共有18个过程域。虽然CMMI中的很多过程域与SW-CMM中的基本相同，但有几个过程域的范围和内容发生了重要的变化，另外也有几个新增加的过程域。我们这里以CMMI为例简要列举相关的过程域。</a:t>
            </a:r>
          </a:p>
          <a:p>
            <a:pPr marL="590550" indent="-590550" defTabSz="767715">
              <a:spcBef>
                <a:spcPts val="5400"/>
              </a:spcBef>
              <a:defRPr sz="4836"/>
            </a:pPr>
            <a:r>
              <a:t>CMMI一级，初始级。没有包含任何过程域。</a:t>
            </a:r>
          </a:p>
          <a:p>
            <a:pPr marL="590550" indent="-590550" defTabSz="767715">
              <a:spcBef>
                <a:spcPts val="5400"/>
              </a:spcBef>
              <a:defRPr sz="4836"/>
            </a:pPr>
            <a:r>
              <a:t>CMMI二级，管理级。包含的过程域有需求管理 RM、项目计划PP、项目监督与控制PMC、供应协议管理SAM、过程与产品质量保证PPQA、配置管理CM和度量与分析 MA。</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pPr/>
            <a:r>
              <a:t>CMMI共有25个过程域</a:t>
            </a:r>
          </a:p>
        </p:txBody>
      </p:sp>
      <p:sp>
        <p:nvSpPr>
          <p:cNvPr id="364" name="Shape 364"/>
          <p:cNvSpPr/>
          <p:nvPr>
            <p:ph type="body" idx="1"/>
          </p:nvPr>
        </p:nvSpPr>
        <p:spPr>
          <a:prstGeom prst="rect">
            <a:avLst/>
          </a:prstGeom>
        </p:spPr>
        <p:txBody>
          <a:bodyPr/>
          <a:lstStyle/>
          <a:p>
            <a:pPr/>
            <a:r>
              <a:t>CMMl三级，已定义级。包含的过程域有需求制定RD、技术方案TS、产品集成PI、验证VER、确认VAL、组织过程聚焦OPF、组织过程定义OPD、组织培训OT、集成项目管理IPM、风险管理RSKM、决策分析与决定DAR、集成供应商管理ISM、组织集成环境OEI和集成组队IT。</a:t>
            </a:r>
          </a:p>
          <a:p>
            <a:pPr/>
            <a:r>
              <a:t>CMMI四级，量化管理级。包含的过程域有组织过程性能OPP和定量项目管理QPM。</a:t>
            </a:r>
          </a:p>
          <a:p>
            <a:pPr/>
            <a:r>
              <a:t>CMMI五级，持续优化级。包含的过程域有组织革新与部署OID和原因分析与决策CAR。</a:t>
            </a: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pPr/>
            <a:r>
              <a:t>CMMI评估过程</a:t>
            </a:r>
          </a:p>
        </p:txBody>
      </p:sp>
      <p:sp>
        <p:nvSpPr>
          <p:cNvPr id="367" name="Shape 367"/>
          <p:cNvSpPr/>
          <p:nvPr>
            <p:ph type="body" idx="1"/>
          </p:nvPr>
        </p:nvSpPr>
        <p:spPr>
          <a:prstGeom prst="rect">
            <a:avLst/>
          </a:prstGeom>
        </p:spPr>
        <p:txBody>
          <a:bodyPr/>
          <a:lstStyle/>
          <a:p>
            <a:pPr/>
            <a:r>
              <a:t>CMMI评估组由几方人员共同组成，由主任评估师领导。其中评估小组是由经验丰富的软件专业人员组成，还要经过培训，使他们了解组织的同时，也懂得如何将CMM/CMMI模型及关键实践与组织的要求建立关联。参与评估的人员包括：公司的管理人员、项目经理，开发人员，培训人员，采购人员等。</a:t>
            </a:r>
          </a:p>
          <a:p>
            <a:pPr/>
            <a:r>
              <a:t>评估过程主要分成三个阶段：准备阶段、评估阶段和报告阶段。</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a:r>
              <a:t>CMMI评估过程</a:t>
            </a:r>
          </a:p>
        </p:txBody>
      </p:sp>
      <p:sp>
        <p:nvSpPr>
          <p:cNvPr id="370" name="Shape 370"/>
          <p:cNvSpPr/>
          <p:nvPr>
            <p:ph type="body" idx="1"/>
          </p:nvPr>
        </p:nvSpPr>
        <p:spPr>
          <a:prstGeom prst="rect">
            <a:avLst/>
          </a:prstGeom>
        </p:spPr>
        <p:txBody>
          <a:bodyPr/>
          <a:lstStyle/>
          <a:p>
            <a:pPr marL="514350" indent="-514350" defTabSz="668655">
              <a:spcBef>
                <a:spcPts val="4700"/>
              </a:spcBef>
              <a:defRPr sz="4212"/>
            </a:pPr>
            <a:r>
              <a:t>	•	准备阶段包括小组人员培训、计划以及其它必要的评估准备工作。在评估的最初几十天，小组成员的主要任务是采集数据，回答SEI的CMM/CMMI提问单，文档审阅以及进行交谈，对整个组织中的应用有一个全面的了解。</a:t>
            </a:r>
          </a:p>
          <a:p>
            <a:pPr marL="514350" indent="-514350" defTabSz="668655">
              <a:spcBef>
                <a:spcPts val="4700"/>
              </a:spcBef>
              <a:defRPr sz="4212"/>
            </a:pPr>
            <a:r>
              <a:t>	•	然后进行数据分析。评估员要对记录进行整理，并检验所观察到的一切信息，然后把这些数据与CMM/CMMI模型进行比较，最后给出一个评估报告。在每个评估报告中，必须针对CMM/CMMI 的每个过程方面，指出这个软件过程在什么地方已经有效地执行了，什么地方还没有有效地执行。只有所有评估人员一致通过的情况下，这个评估报告才有效。</a:t>
            </a:r>
          </a:p>
          <a:p>
            <a:pPr marL="514350" indent="-514350" defTabSz="668655">
              <a:spcBef>
                <a:spcPts val="4700"/>
              </a:spcBef>
              <a:defRPr sz="4212"/>
            </a:pPr>
            <a:r>
              <a:t>	•	在评估报告的基础上，评估小组产生一个评估结果。评估和评级的结果应与有关的关键过程域和目标相对应。评估报告和结果将送交所有有关的人员并上报CMU/SEI。</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prstGeom prst="rect">
            <a:avLst/>
          </a:prstGeom>
        </p:spPr>
        <p:txBody>
          <a:bodyPr/>
          <a:lstStyle/>
          <a:p>
            <a:pPr/>
            <a:r>
              <a:t>敏捷方法</a:t>
            </a:r>
          </a:p>
        </p:txBody>
      </p:sp>
      <p:sp>
        <p:nvSpPr>
          <p:cNvPr id="373" name="Shape 373"/>
          <p:cNvSpPr/>
          <p:nvPr>
            <p:ph type="body" idx="1"/>
          </p:nvPr>
        </p:nvSpPr>
        <p:spPr>
          <a:prstGeom prst="rect">
            <a:avLst/>
          </a:prstGeom>
        </p:spPr>
        <p:txBody>
          <a:bodyPr/>
          <a:lstStyle/>
          <a:p>
            <a:pPr/>
            <a:r>
              <a:t>		5.1.敏捷方法产生的背景</a:t>
            </a:r>
          </a:p>
          <a:p>
            <a:pPr/>
            <a:r>
              <a:t>		5.2.敏捷宣言及所遵循的原则</a:t>
            </a:r>
          </a:p>
          <a:p>
            <a:pPr/>
            <a:r>
              <a:t>		5.3.Scrum敏捷开发方法</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pPr/>
            <a:r>
              <a:t>敏捷方法产生的背景</a:t>
            </a:r>
          </a:p>
        </p:txBody>
      </p:sp>
      <p:sp>
        <p:nvSpPr>
          <p:cNvPr id="376" name="Shape 376"/>
          <p:cNvSpPr/>
          <p:nvPr>
            <p:ph type="body" idx="1"/>
          </p:nvPr>
        </p:nvSpPr>
        <p:spPr>
          <a:prstGeom prst="rect">
            <a:avLst/>
          </a:prstGeom>
        </p:spPr>
        <p:txBody>
          <a:bodyPr/>
          <a:lstStyle/>
          <a:p>
            <a:pPr marL="501650" indent="-501650" defTabSz="652145">
              <a:spcBef>
                <a:spcPts val="4600"/>
              </a:spcBef>
              <a:defRPr sz="4108"/>
            </a:pPr>
            <a:r>
              <a:t>最初在1960-1970年代软件的客户都是大型研究机构、军方、美国航空航天局、大型股票交易公司等，他们需要通过软件系统来搞科学计算、军方项目、登月项目、股票交易系统等超级复杂的项目。这些项目对功能的要求非常严格，对计算的准确度要求相当高。</a:t>
            </a:r>
          </a:p>
          <a:p>
            <a:pPr marL="501650" indent="-501650" defTabSz="652145">
              <a:spcBef>
                <a:spcPts val="4600"/>
              </a:spcBef>
              <a:defRPr sz="4108"/>
            </a:pPr>
            <a:r>
              <a:t>到1980-1990年代软件进入桌面软件时代，开发周期明显缩短，各种新的方法开始进入实用阶段。但是软件发布的媒介还是软盘、CD、 DVD等，做好一个软件产品到分发到客户电脑上需要较长的时间周期和较大的经济投入，不能频繁发布新版本。</a:t>
            </a:r>
          </a:p>
          <a:p>
            <a:pPr marL="501650" indent="-501650" defTabSz="652145">
              <a:spcBef>
                <a:spcPts val="4600"/>
              </a:spcBef>
              <a:defRPr sz="4108"/>
            </a:pPr>
            <a:r>
              <a:t>到2000年之后的互联网时代，很多软件都是通过网络服务器端实现的，有各种方便的推送渠道快速直达客户端。互联网使得知识的获取变得更加容易，很多软件可以由一个小团队来实现。同时，技术更新的速度在加快，用户需求的变化也在加快，开发流程必须跟上这些快速变化的节奏。于是敏捷方法就产生了。</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p>
            <a:pPr/>
            <a:r>
              <a:t>敏捷宣言</a:t>
            </a:r>
          </a:p>
        </p:txBody>
      </p:sp>
      <p:sp>
        <p:nvSpPr>
          <p:cNvPr id="379" name="Shape 379"/>
          <p:cNvSpPr/>
          <p:nvPr>
            <p:ph type="body" idx="1"/>
          </p:nvPr>
        </p:nvSpPr>
        <p:spPr>
          <a:prstGeom prst="rect">
            <a:avLst/>
          </a:prstGeom>
        </p:spPr>
        <p:txBody>
          <a:bodyPr/>
          <a:lstStyle/>
          <a:p>
            <a:pPr marL="577850" indent="-577850" defTabSz="751205">
              <a:spcBef>
                <a:spcPts val="5300"/>
              </a:spcBef>
              <a:defRPr sz="4732"/>
            </a:pPr>
            <a:r>
              <a:t>“We are uncovering better ways of developing software by doing it and helping others do it. Through this work we have come to value:</a:t>
            </a:r>
          </a:p>
          <a:p>
            <a:pPr marL="577850" indent="-577850" defTabSz="751205">
              <a:spcBef>
                <a:spcPts val="5300"/>
              </a:spcBef>
              <a:defRPr sz="4732"/>
            </a:pPr>
            <a:r>
              <a:t>	•	Individuals and interactions over processes and tools</a:t>
            </a:r>
          </a:p>
          <a:p>
            <a:pPr marL="577850" indent="-577850" defTabSz="751205">
              <a:spcBef>
                <a:spcPts val="5300"/>
              </a:spcBef>
              <a:defRPr sz="4732"/>
            </a:pPr>
            <a:r>
              <a:t>	•	Working software over comprehensive documentation</a:t>
            </a:r>
          </a:p>
          <a:p>
            <a:pPr marL="577850" indent="-577850" defTabSz="751205">
              <a:spcBef>
                <a:spcPts val="5300"/>
              </a:spcBef>
              <a:defRPr sz="4732"/>
            </a:pPr>
            <a:r>
              <a:t>	•	Customer collaboration over contract negotiation</a:t>
            </a:r>
          </a:p>
          <a:p>
            <a:pPr marL="577850" indent="-577850" defTabSz="751205">
              <a:spcBef>
                <a:spcPts val="5300"/>
              </a:spcBef>
              <a:defRPr sz="4732"/>
            </a:pPr>
            <a:r>
              <a:t>	•	Responding to change over following a plan</a:t>
            </a:r>
          </a:p>
          <a:p>
            <a:pPr marL="577850" indent="-577850" defTabSz="751205">
              <a:spcBef>
                <a:spcPts val="5300"/>
              </a:spcBef>
              <a:defRPr sz="4732"/>
            </a:pPr>
            <a:r>
              <a:t>That is, while there is value in the items on the right, we value the items on the left more.”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a:r>
              <a:t>基于组件的软件工程方法</a:t>
            </a:r>
          </a:p>
        </p:txBody>
      </p:sp>
      <p:sp>
        <p:nvSpPr>
          <p:cNvPr id="143" name="Shape 143"/>
          <p:cNvSpPr/>
          <p:nvPr>
            <p:ph type="body" idx="1"/>
          </p:nvPr>
        </p:nvSpPr>
        <p:spPr>
          <a:prstGeom prst="rect">
            <a:avLst/>
          </a:prstGeom>
        </p:spPr>
        <p:txBody>
          <a:bodyPr/>
          <a:lstStyle/>
          <a:p>
            <a:pPr/>
            <a:r>
              <a:t>到了1990年﹐面向对象分析与设计领域的大师Brad Cox，针对Brooks的观点，发表了一篇重要文章“有一个银弹（There Is a Silver Bullet）”，以说明他找到了应对软件危机的杀手锏，即经济上的利益诱导会促使人类社会中的文化改变(culture change)，使得人们会乐于去制造类似硬件芯片(IC)般的软件组件(software component)，将软件组件内的复杂结构包装起来，使得软件组件简单易用，由这些组件整合而成的大型软件，自然也简单易用，从而软件危机得以化解。由此提出了"Software IC"一词，也就是基于组件的软件工程方法的来源。</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p>
            <a:pPr/>
            <a:r>
              <a:t>敏捷宣言</a:t>
            </a:r>
          </a:p>
        </p:txBody>
      </p:sp>
      <p:sp>
        <p:nvSpPr>
          <p:cNvPr id="382" name="Shape 382"/>
          <p:cNvSpPr/>
          <p:nvPr>
            <p:ph type="body" idx="1"/>
          </p:nvPr>
        </p:nvSpPr>
        <p:spPr>
          <a:prstGeom prst="rect">
            <a:avLst/>
          </a:prstGeom>
        </p:spPr>
        <p:txBody>
          <a:bodyPr/>
          <a:lstStyle/>
          <a:p>
            <a:pPr marL="558800" indent="-558800" defTabSz="726440">
              <a:spcBef>
                <a:spcPts val="5100"/>
              </a:spcBef>
              <a:defRPr sz="4576"/>
            </a:pPr>
            <a:r>
              <a:t>我们一直在实践中探寻更好的软件开发方法，身体力行的同时也帮助他人。由此我们建立了如下价值观：</a:t>
            </a:r>
          </a:p>
          <a:p>
            <a:pPr marL="558800" indent="-558800" defTabSz="726440">
              <a:spcBef>
                <a:spcPts val="5100"/>
              </a:spcBef>
              <a:defRPr sz="4576"/>
            </a:pPr>
            <a:r>
              <a:t>	•	个体和互动 高于 流程和工具</a:t>
            </a:r>
          </a:p>
          <a:p>
            <a:pPr marL="558800" indent="-558800" defTabSz="726440">
              <a:spcBef>
                <a:spcPts val="5100"/>
              </a:spcBef>
              <a:defRPr sz="4576"/>
            </a:pPr>
            <a:r>
              <a:t>	•	工作的软件 高于 详尽的文档</a:t>
            </a:r>
          </a:p>
          <a:p>
            <a:pPr marL="558800" indent="-558800" defTabSz="726440">
              <a:spcBef>
                <a:spcPts val="5100"/>
              </a:spcBef>
              <a:defRPr sz="4576"/>
            </a:pPr>
            <a:r>
              <a:t>	•	客户合作 高于 合同谈判</a:t>
            </a:r>
          </a:p>
          <a:p>
            <a:pPr marL="558800" indent="-558800" defTabSz="726440">
              <a:spcBef>
                <a:spcPts val="5100"/>
              </a:spcBef>
              <a:defRPr sz="4576"/>
            </a:pPr>
            <a:r>
              <a:t>	•	响应变化 高于 遵循计划</a:t>
            </a:r>
          </a:p>
          <a:p>
            <a:pPr marL="558800" indent="-558800" defTabSz="726440">
              <a:spcBef>
                <a:spcPts val="5100"/>
              </a:spcBef>
              <a:defRPr sz="4576"/>
            </a:pPr>
            <a:r>
              <a:t>也就是说，尽管右项有其价值，我们更重视左项的价值。</a:t>
            </a: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a:r>
              <a:t>敏捷方法所遵循的原则</a:t>
            </a:r>
          </a:p>
        </p:txBody>
      </p:sp>
      <p:sp>
        <p:nvSpPr>
          <p:cNvPr id="385" name="Shape 385"/>
          <p:cNvSpPr/>
          <p:nvPr>
            <p:ph type="body" idx="1"/>
          </p:nvPr>
        </p:nvSpPr>
        <p:spPr>
          <a:prstGeom prst="rect">
            <a:avLst/>
          </a:prstGeom>
        </p:spPr>
        <p:txBody>
          <a:bodyPr/>
          <a:lstStyle/>
          <a:p>
            <a:pPr marL="552450" indent="-552450" defTabSz="718184">
              <a:spcBef>
                <a:spcPts val="5100"/>
              </a:spcBef>
              <a:defRPr sz="4524"/>
            </a:pPr>
            <a:r>
              <a:t>	•	我们最重要的目标，是通过持续不断地及早交付有价值的软件使客户满意。</a:t>
            </a:r>
          </a:p>
          <a:p>
            <a:pPr marL="552450" indent="-552450" defTabSz="718184">
              <a:spcBef>
                <a:spcPts val="5100"/>
              </a:spcBef>
              <a:defRPr sz="4524"/>
            </a:pPr>
            <a:r>
              <a:t>	•	欣然面对需求变化，即使在开发后期也一样。为了客户的竞争优势，敏捷过程掌控变化。</a:t>
            </a:r>
          </a:p>
          <a:p>
            <a:pPr marL="552450" indent="-552450" defTabSz="718184">
              <a:spcBef>
                <a:spcPts val="5100"/>
              </a:spcBef>
              <a:defRPr sz="4524"/>
            </a:pPr>
            <a:r>
              <a:t>	•	经常地交付可工作的软件，相隔几星期或一两个月，倾向于采取较短的周期。</a:t>
            </a:r>
          </a:p>
          <a:p>
            <a:pPr marL="552450" indent="-552450" defTabSz="718184">
              <a:spcBef>
                <a:spcPts val="5100"/>
              </a:spcBef>
              <a:defRPr sz="4524"/>
            </a:pPr>
            <a:r>
              <a:t>	•	业务人员和开发人员必须相互合作，项目中的每一天都不例外。</a:t>
            </a:r>
          </a:p>
          <a:p>
            <a:pPr marL="552450" indent="-552450" defTabSz="718184">
              <a:spcBef>
                <a:spcPts val="5100"/>
              </a:spcBef>
              <a:defRPr sz="4524"/>
            </a:pPr>
            <a:r>
              <a:t>	•	激发个体的斗志，以他们为核心搭建项目。提供所需的环境和支援，辅以信任，从而达成目标。</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a:r>
              <a:t>敏捷方法所遵循的原则</a:t>
            </a:r>
          </a:p>
        </p:txBody>
      </p:sp>
      <p:sp>
        <p:nvSpPr>
          <p:cNvPr id="388" name="Shape 388"/>
          <p:cNvSpPr/>
          <p:nvPr>
            <p:ph type="body" idx="1"/>
          </p:nvPr>
        </p:nvSpPr>
        <p:spPr>
          <a:prstGeom prst="rect">
            <a:avLst/>
          </a:prstGeom>
        </p:spPr>
        <p:txBody>
          <a:bodyPr/>
          <a:lstStyle/>
          <a:p>
            <a:pPr marL="488950" indent="-488950" defTabSz="635634">
              <a:spcBef>
                <a:spcPts val="4500"/>
              </a:spcBef>
              <a:defRPr sz="4004"/>
            </a:pPr>
            <a:r>
              <a:t>	•	不论团队内外，传递信息效果最好效率也最高的方式是面对面的交谈。</a:t>
            </a:r>
          </a:p>
          <a:p>
            <a:pPr marL="488950" indent="-488950" defTabSz="635634">
              <a:spcBef>
                <a:spcPts val="4500"/>
              </a:spcBef>
              <a:defRPr sz="4004"/>
            </a:pPr>
            <a:r>
              <a:t>	•	可工作的软件是进度的首要度量标准。</a:t>
            </a:r>
          </a:p>
          <a:p>
            <a:pPr marL="488950" indent="-488950" defTabSz="635634">
              <a:spcBef>
                <a:spcPts val="4500"/>
              </a:spcBef>
              <a:defRPr sz="4004"/>
            </a:pPr>
            <a:r>
              <a:t>	•	敏捷过程倡导可持续开发。责任人、开发人员和用户要能够共同维持其步调稳定延续。</a:t>
            </a:r>
          </a:p>
          <a:p>
            <a:pPr marL="488950" indent="-488950" defTabSz="635634">
              <a:spcBef>
                <a:spcPts val="4500"/>
              </a:spcBef>
              <a:defRPr sz="4004"/>
            </a:pPr>
            <a:r>
              <a:t>	•	坚持不懈地追求技术卓越和良好设计，敏捷能力由此增强。</a:t>
            </a:r>
          </a:p>
          <a:p>
            <a:pPr marL="488950" indent="-488950" defTabSz="635634">
              <a:spcBef>
                <a:spcPts val="4500"/>
              </a:spcBef>
              <a:defRPr sz="4004"/>
            </a:pPr>
            <a:r>
              <a:t>	•	以简洁为本，它是极力减少不必要工作量的艺术。</a:t>
            </a:r>
          </a:p>
          <a:p>
            <a:pPr marL="488950" indent="-488950" defTabSz="635634">
              <a:spcBef>
                <a:spcPts val="4500"/>
              </a:spcBef>
              <a:defRPr sz="4004"/>
            </a:pPr>
            <a:r>
              <a:t>	•	最好的架构、需求和设计出自自组织团队。</a:t>
            </a:r>
          </a:p>
          <a:p>
            <a:pPr marL="488950" indent="-488950" defTabSz="635634">
              <a:spcBef>
                <a:spcPts val="4500"/>
              </a:spcBef>
              <a:defRPr sz="4004"/>
            </a:pPr>
            <a:r>
              <a:t>	•	团队定期地反思如何能提高成效，并依此调整自身的举止表现。</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a:r>
              <a:t>Scrum敏捷开发方法</a:t>
            </a:r>
          </a:p>
        </p:txBody>
      </p:sp>
      <p:sp>
        <p:nvSpPr>
          <p:cNvPr id="391" name="Shape 391"/>
          <p:cNvSpPr/>
          <p:nvPr>
            <p:ph type="body" sz="half" idx="1"/>
          </p:nvPr>
        </p:nvSpPr>
        <p:spPr>
          <a:xfrm>
            <a:off x="1689100" y="3238500"/>
            <a:ext cx="7282488" cy="9207500"/>
          </a:xfrm>
          <a:prstGeom prst="rect">
            <a:avLst/>
          </a:prstGeom>
        </p:spPr>
        <p:txBody>
          <a:bodyPr/>
          <a:lstStyle/>
          <a:p>
            <a:pPr marL="628650" indent="-628650" defTabSz="817244">
              <a:spcBef>
                <a:spcPts val="5800"/>
              </a:spcBef>
              <a:defRPr sz="5148"/>
            </a:pPr>
            <a:r>
              <a:t>Scrum是英语中橄榄球运动的一个专业术语，表示“争球”。在软件工程领域特指一种敏捷开发方法。</a:t>
            </a:r>
          </a:p>
          <a:p>
            <a:pPr marL="628650" indent="-628650" defTabSz="817244">
              <a:spcBef>
                <a:spcPts val="5800"/>
              </a:spcBef>
              <a:defRPr sz="5148"/>
            </a:pPr>
            <a:r>
              <a:t>Scrum是一种迭代的增量软件项目管理方法，是敏捷方法中最为常见的软件开发模型之一。</a:t>
            </a:r>
          </a:p>
        </p:txBody>
      </p:sp>
      <p:pic>
        <p:nvPicPr>
          <p:cNvPr id="392" name="pasted-image.tiff"/>
          <p:cNvPicPr>
            <a:picLocks noChangeAspect="1"/>
          </p:cNvPicPr>
          <p:nvPr/>
        </p:nvPicPr>
        <p:blipFill>
          <a:blip r:embed="rId2">
            <a:extLst/>
          </a:blip>
          <a:stretch>
            <a:fillRect/>
          </a:stretch>
        </p:blipFill>
        <p:spPr>
          <a:xfrm>
            <a:off x="9595227" y="3247153"/>
            <a:ext cx="13068433" cy="9905170"/>
          </a:xfrm>
          <a:prstGeom prst="rect">
            <a:avLst/>
          </a:prstGeom>
          <a:ln w="12700">
            <a:miter lim="400000"/>
          </a:ln>
        </p:spPr>
      </p:pic>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title"/>
          </p:nvPr>
        </p:nvSpPr>
        <p:spPr>
          <a:prstGeom prst="rect">
            <a:avLst/>
          </a:prstGeom>
        </p:spPr>
        <p:txBody>
          <a:bodyPr/>
          <a:lstStyle/>
          <a:p>
            <a:pPr/>
            <a:r>
              <a:t>Scrum中的团队角色</a:t>
            </a:r>
          </a:p>
        </p:txBody>
      </p:sp>
      <p:sp>
        <p:nvSpPr>
          <p:cNvPr id="395" name="Shape 395"/>
          <p:cNvSpPr/>
          <p:nvPr>
            <p:ph type="body" idx="1"/>
          </p:nvPr>
        </p:nvSpPr>
        <p:spPr>
          <a:prstGeom prst="rect">
            <a:avLst/>
          </a:prstGeom>
        </p:spPr>
        <p:txBody>
          <a:bodyPr/>
          <a:lstStyle/>
          <a:p>
            <a:pPr marL="590550" indent="-590550" defTabSz="767715">
              <a:spcBef>
                <a:spcPts val="5400"/>
              </a:spcBef>
              <a:defRPr sz="4836"/>
            </a:pPr>
            <a:r>
              <a:t>在Scrum中将团队角色分为：项目经理（Scrum Master）、产品经理（Product Owner）和团队（Team）。</a:t>
            </a:r>
          </a:p>
          <a:p>
            <a:pPr marL="590550" indent="-590550" defTabSz="767715">
              <a:spcBef>
                <a:spcPts val="5400"/>
              </a:spcBef>
              <a:defRPr sz="4836"/>
            </a:pPr>
            <a:r>
              <a:t>	•	项目经理（Scrum Master），一般也称为project manager，负责项目的开发过程。</a:t>
            </a:r>
          </a:p>
          <a:p>
            <a:pPr marL="590550" indent="-590550" defTabSz="767715">
              <a:spcBef>
                <a:spcPts val="5400"/>
              </a:spcBef>
              <a:defRPr sz="4836"/>
            </a:pPr>
            <a:r>
              <a:t>	•	产品经理（Product Owner），代表业务需求方及利益相关方，比如定义产品功能和特性。</a:t>
            </a:r>
          </a:p>
          <a:p>
            <a:pPr marL="590550" indent="-590550" defTabSz="767715">
              <a:spcBef>
                <a:spcPts val="5400"/>
              </a:spcBef>
              <a:defRPr sz="4836"/>
            </a:pPr>
            <a:r>
              <a:t>	•	团队（Team），是一个跨职能小组进行实际分析、设计、实现、测试等工作。</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a:r>
              <a:t>每个冲刺的活动形式</a:t>
            </a:r>
          </a:p>
        </p:txBody>
      </p:sp>
      <p:sp>
        <p:nvSpPr>
          <p:cNvPr id="398" name="Shape 398"/>
          <p:cNvSpPr/>
          <p:nvPr>
            <p:ph type="body" sz="half" idx="1"/>
          </p:nvPr>
        </p:nvSpPr>
        <p:spPr>
          <a:xfrm>
            <a:off x="1689100" y="3238500"/>
            <a:ext cx="12275709" cy="9207500"/>
          </a:xfrm>
          <a:prstGeom prst="rect">
            <a:avLst/>
          </a:prstGeom>
        </p:spPr>
        <p:txBody>
          <a:bodyPr/>
          <a:lstStyle/>
          <a:p>
            <a:pPr marL="558800" indent="-558800" defTabSz="726440">
              <a:spcBef>
                <a:spcPts val="5100"/>
              </a:spcBef>
              <a:defRPr sz="4576"/>
            </a:pPr>
            <a:r>
              <a:t>在Scrum中每一轮迭代称为一个冲刺（Sprint），每个冲刺包括如下活动形式：</a:t>
            </a:r>
          </a:p>
          <a:p>
            <a:pPr marL="558800" indent="-558800" defTabSz="726440">
              <a:spcBef>
                <a:spcPts val="5100"/>
              </a:spcBef>
              <a:defRPr sz="4576"/>
            </a:pPr>
            <a:r>
              <a:t>	•	冲刺规划会议（Sprint Plan Meeting）</a:t>
            </a:r>
          </a:p>
          <a:p>
            <a:pPr marL="558800" indent="-558800" defTabSz="726440">
              <a:spcBef>
                <a:spcPts val="5100"/>
              </a:spcBef>
              <a:defRPr sz="4576"/>
            </a:pPr>
            <a:r>
              <a:t>	•	每日站立会议（Scrum Daily Meeting）</a:t>
            </a:r>
          </a:p>
          <a:p>
            <a:pPr marL="558800" indent="-558800" defTabSz="726440">
              <a:spcBef>
                <a:spcPts val="5100"/>
              </a:spcBef>
              <a:defRPr sz="4576"/>
            </a:pPr>
            <a:r>
              <a:t>	•	冲刺评审会议（Sprint Review Meeting）</a:t>
            </a:r>
          </a:p>
          <a:p>
            <a:pPr marL="558800" indent="-558800" defTabSz="726440">
              <a:spcBef>
                <a:spcPts val="5100"/>
              </a:spcBef>
              <a:defRPr sz="4576"/>
            </a:pPr>
            <a:r>
              <a:t>	•	冲刺回顾会议（Sprint Retrospective Meeting）</a:t>
            </a:r>
          </a:p>
        </p:txBody>
      </p:sp>
      <p:pic>
        <p:nvPicPr>
          <p:cNvPr id="399" name="pasted-image.tiff"/>
          <p:cNvPicPr>
            <a:picLocks noChangeAspect="1"/>
          </p:cNvPicPr>
          <p:nvPr/>
        </p:nvPicPr>
        <p:blipFill>
          <a:blip r:embed="rId2">
            <a:extLst/>
          </a:blip>
          <a:stretch>
            <a:fillRect/>
          </a:stretch>
        </p:blipFill>
        <p:spPr>
          <a:xfrm>
            <a:off x="13524366" y="3599822"/>
            <a:ext cx="9995573" cy="8484856"/>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prstGeom prst="rect">
            <a:avLst/>
          </a:prstGeom>
        </p:spPr>
        <p:txBody>
          <a:bodyPr/>
          <a:lstStyle/>
          <a:p>
            <a:pPr/>
            <a:r>
              <a:t>定义工作和跟踪进展</a:t>
            </a:r>
          </a:p>
        </p:txBody>
      </p:sp>
      <p:sp>
        <p:nvSpPr>
          <p:cNvPr id="402" name="Shape 402"/>
          <p:cNvSpPr/>
          <p:nvPr>
            <p:ph type="body" sz="half" idx="1"/>
          </p:nvPr>
        </p:nvSpPr>
        <p:spPr>
          <a:xfrm>
            <a:off x="1689100" y="3238500"/>
            <a:ext cx="11763625" cy="9207500"/>
          </a:xfrm>
          <a:prstGeom prst="rect">
            <a:avLst/>
          </a:prstGeom>
        </p:spPr>
        <p:txBody>
          <a:bodyPr/>
          <a:lstStyle/>
          <a:p>
            <a:pPr marL="622300" indent="-622300" defTabSz="808990">
              <a:spcBef>
                <a:spcPts val="5700"/>
              </a:spcBef>
              <a:defRPr sz="5096"/>
            </a:pPr>
            <a:r>
              <a:t>在Scrum中通过如下几种形式来定义工作和跟踪进展：</a:t>
            </a:r>
          </a:p>
          <a:p>
            <a:pPr marL="622300" indent="-622300" defTabSz="808990">
              <a:spcBef>
                <a:spcPts val="5700"/>
              </a:spcBef>
              <a:defRPr sz="5096"/>
            </a:pPr>
            <a:r>
              <a:t>	•	产品积压订单（Product Backlog）</a:t>
            </a:r>
          </a:p>
          <a:p>
            <a:pPr marL="622300" indent="-622300" defTabSz="808990">
              <a:spcBef>
                <a:spcPts val="5700"/>
              </a:spcBef>
              <a:defRPr sz="5096"/>
            </a:pPr>
            <a:r>
              <a:t>	•	冲刺积压订单（Sprint Backlog）</a:t>
            </a:r>
          </a:p>
          <a:p>
            <a:pPr marL="622300" indent="-622300" defTabSz="808990">
              <a:spcBef>
                <a:spcPts val="5700"/>
              </a:spcBef>
              <a:defRPr sz="5096"/>
            </a:pPr>
            <a:r>
              <a:t>	•	燃尽图（Burndown Chart）</a:t>
            </a:r>
          </a:p>
          <a:p>
            <a:pPr marL="622300" indent="-622300" defTabSz="808990">
              <a:spcBef>
                <a:spcPts val="5700"/>
              </a:spcBef>
              <a:defRPr sz="5096"/>
            </a:pPr>
            <a:r>
              <a:t>	•	障碍积压订单</a:t>
            </a:r>
          </a:p>
        </p:txBody>
      </p:sp>
      <p:pic>
        <p:nvPicPr>
          <p:cNvPr id="403" name="pasted-image.tiff"/>
          <p:cNvPicPr>
            <a:picLocks noChangeAspect="1"/>
          </p:cNvPicPr>
          <p:nvPr/>
        </p:nvPicPr>
        <p:blipFill>
          <a:blip r:embed="rId2">
            <a:extLst/>
          </a:blip>
          <a:stretch>
            <a:fillRect/>
          </a:stretch>
        </p:blipFill>
        <p:spPr>
          <a:xfrm>
            <a:off x="12857628" y="7077264"/>
            <a:ext cx="10955673" cy="6112607"/>
          </a:xfrm>
          <a:prstGeom prst="rect">
            <a:avLst/>
          </a:prstGeom>
          <a:ln w="12700">
            <a:miter lim="400000"/>
          </a:ln>
        </p:spPr>
      </p:pic>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pPr/>
            <a:r>
              <a:t>冲刺计划会议要点</a:t>
            </a:r>
          </a:p>
        </p:txBody>
      </p:sp>
      <p:sp>
        <p:nvSpPr>
          <p:cNvPr id="406" name="Shape 406"/>
          <p:cNvSpPr/>
          <p:nvPr>
            <p:ph type="body" idx="1"/>
          </p:nvPr>
        </p:nvSpPr>
        <p:spPr>
          <a:prstGeom prst="rect">
            <a:avLst/>
          </a:prstGeom>
        </p:spPr>
        <p:txBody>
          <a:bodyPr/>
          <a:lstStyle/>
          <a:p>
            <a:pPr marL="450850" indent="-450850" defTabSz="586104">
              <a:spcBef>
                <a:spcPts val="4100"/>
              </a:spcBef>
              <a:defRPr sz="3691"/>
            </a:pPr>
            <a:r>
              <a:t>	•	计划会议要有足够的时间，最好至少8个小时</a:t>
            </a:r>
          </a:p>
          <a:p>
            <a:pPr marL="450850" indent="-450850" defTabSz="586104">
              <a:spcBef>
                <a:spcPts val="4100"/>
              </a:spcBef>
              <a:defRPr sz="3691"/>
            </a:pPr>
            <a:r>
              <a:t>	•	取出部分产品积压订单做成Sprint积压订单，并写成索引卡</a:t>
            </a:r>
          </a:p>
          <a:p>
            <a:pPr marL="450850" indent="-450850" defTabSz="586104">
              <a:spcBef>
                <a:spcPts val="4100"/>
              </a:spcBef>
              <a:defRPr sz="3691"/>
            </a:pPr>
            <a:r>
              <a:t>	•	确定并细分每一个索引卡的故事（Story）</a:t>
            </a:r>
          </a:p>
          <a:p>
            <a:pPr marL="450850" indent="-450850" defTabSz="586104">
              <a:spcBef>
                <a:spcPts val="4100"/>
              </a:spcBef>
              <a:defRPr sz="3691"/>
            </a:pPr>
            <a:r>
              <a:t>	•	用计划纸牌评估工作量</a:t>
            </a:r>
          </a:p>
          <a:p>
            <a:pPr marL="450850" indent="-450850" defTabSz="586104">
              <a:spcBef>
                <a:spcPts val="4100"/>
              </a:spcBef>
              <a:defRPr sz="3691"/>
            </a:pPr>
            <a:r>
              <a:t>	•	用故事看板划分索引卡的重要程度</a:t>
            </a:r>
          </a:p>
          <a:p>
            <a:pPr marL="450850" indent="-450850" defTabSz="586104">
              <a:spcBef>
                <a:spcPts val="4100"/>
              </a:spcBef>
              <a:defRPr sz="3691"/>
            </a:pPr>
            <a:r>
              <a:t>	•	进行工作认领，而不是分配</a:t>
            </a:r>
          </a:p>
          <a:p>
            <a:pPr marL="450850" indent="-450850" defTabSz="586104">
              <a:spcBef>
                <a:spcPts val="4100"/>
              </a:spcBef>
              <a:defRPr sz="3691"/>
            </a:pPr>
            <a:r>
              <a:t>	•	确定每日站立会议的时间和地点</a:t>
            </a:r>
          </a:p>
          <a:p>
            <a:pPr marL="450850" indent="-450850" defTabSz="586104">
              <a:spcBef>
                <a:spcPts val="4100"/>
              </a:spcBef>
              <a:defRPr sz="3691"/>
            </a:pPr>
            <a:r>
              <a:t>	•	确定好演示会议和回顾会议的日期</a:t>
            </a:r>
          </a:p>
        </p:txBody>
      </p:sp>
      <p:pic>
        <p:nvPicPr>
          <p:cNvPr id="407" name="pasted-image.tiff"/>
          <p:cNvPicPr>
            <a:picLocks noChangeAspect="1"/>
          </p:cNvPicPr>
          <p:nvPr/>
        </p:nvPicPr>
        <p:blipFill>
          <a:blip r:embed="rId2">
            <a:extLst/>
          </a:blip>
          <a:stretch>
            <a:fillRect/>
          </a:stretch>
        </p:blipFill>
        <p:spPr>
          <a:xfrm>
            <a:off x="12096750" y="5918200"/>
            <a:ext cx="11112125" cy="6376578"/>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p:nvPr>
        </p:nvSpPr>
        <p:spPr>
          <a:prstGeom prst="rect">
            <a:avLst/>
          </a:prstGeom>
        </p:spPr>
        <p:txBody>
          <a:bodyPr/>
          <a:lstStyle/>
          <a:p>
            <a:pPr/>
            <a:r>
              <a:t>故事看板和计划纸牌</a:t>
            </a:r>
          </a:p>
        </p:txBody>
      </p:sp>
      <p:sp>
        <p:nvSpPr>
          <p:cNvPr id="410" name="Shape 410"/>
          <p:cNvSpPr/>
          <p:nvPr>
            <p:ph type="body" idx="1"/>
          </p:nvPr>
        </p:nvSpPr>
        <p:spPr>
          <a:prstGeom prst="rect">
            <a:avLst/>
          </a:prstGeom>
        </p:spPr>
        <p:txBody>
          <a:bodyPr/>
          <a:lstStyle/>
          <a:p>
            <a:pPr/>
          </a:p>
        </p:txBody>
      </p:sp>
      <p:pic>
        <p:nvPicPr>
          <p:cNvPr id="411" name="pasted-image.tiff"/>
          <p:cNvPicPr>
            <a:picLocks noChangeAspect="1"/>
          </p:cNvPicPr>
          <p:nvPr/>
        </p:nvPicPr>
        <p:blipFill>
          <a:blip r:embed="rId2">
            <a:extLst/>
          </a:blip>
          <a:stretch>
            <a:fillRect/>
          </a:stretch>
        </p:blipFill>
        <p:spPr>
          <a:xfrm>
            <a:off x="869950" y="3498850"/>
            <a:ext cx="15554122" cy="5000363"/>
          </a:xfrm>
          <a:prstGeom prst="rect">
            <a:avLst/>
          </a:prstGeom>
          <a:ln w="12700">
            <a:miter lim="400000"/>
          </a:ln>
        </p:spPr>
      </p:pic>
      <p:pic>
        <p:nvPicPr>
          <p:cNvPr id="412" name="pasted-image.tiff"/>
          <p:cNvPicPr>
            <a:picLocks noChangeAspect="1"/>
          </p:cNvPicPr>
          <p:nvPr/>
        </p:nvPicPr>
        <p:blipFill>
          <a:blip r:embed="rId3">
            <a:extLst/>
          </a:blip>
          <a:stretch>
            <a:fillRect/>
          </a:stretch>
        </p:blipFill>
        <p:spPr>
          <a:xfrm>
            <a:off x="10179050" y="5778500"/>
            <a:ext cx="12570218" cy="6907484"/>
          </a:xfrm>
          <a:prstGeom prst="rect">
            <a:avLst/>
          </a:prstGeom>
          <a:ln w="12700">
            <a:miter lim="400000"/>
          </a:ln>
        </p:spPr>
      </p:pic>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a:r>
              <a:t>每日站立会议要点</a:t>
            </a:r>
          </a:p>
        </p:txBody>
      </p:sp>
      <p:sp>
        <p:nvSpPr>
          <p:cNvPr id="415" name="Shape 415"/>
          <p:cNvSpPr/>
          <p:nvPr>
            <p:ph type="body" idx="1"/>
          </p:nvPr>
        </p:nvSpPr>
        <p:spPr>
          <a:prstGeom prst="rect">
            <a:avLst/>
          </a:prstGeom>
        </p:spPr>
        <p:txBody>
          <a:bodyPr/>
          <a:lstStyle/>
          <a:p>
            <a:pPr marL="520700" indent="-520700" defTabSz="676909">
              <a:spcBef>
                <a:spcPts val="4800"/>
              </a:spcBef>
              <a:defRPr sz="4264"/>
            </a:pPr>
            <a:r>
              <a:t>	•	10-15分钟</a:t>
            </a:r>
          </a:p>
          <a:p>
            <a:pPr marL="520700" indent="-520700" defTabSz="676909">
              <a:spcBef>
                <a:spcPts val="4800"/>
              </a:spcBef>
              <a:defRPr sz="4264"/>
            </a:pPr>
            <a:r>
              <a:t>	•	迟到将接受惩罚</a:t>
            </a:r>
          </a:p>
          <a:p>
            <a:pPr marL="520700" indent="-520700" defTabSz="676909">
              <a:spcBef>
                <a:spcPts val="4800"/>
              </a:spcBef>
              <a:defRPr sz="4264"/>
            </a:pPr>
            <a:r>
              <a:t>	•	自问自答三个问题</a:t>
            </a:r>
          </a:p>
          <a:p>
            <a:pPr marL="520700" indent="-520700" defTabSz="676909">
              <a:spcBef>
                <a:spcPts val="4800"/>
              </a:spcBef>
              <a:defRPr sz="4264"/>
            </a:pPr>
            <a:r>
              <a:t>	◦	昨天做了什么</a:t>
            </a:r>
          </a:p>
          <a:p>
            <a:pPr marL="520700" indent="-520700" defTabSz="676909">
              <a:spcBef>
                <a:spcPts val="4800"/>
              </a:spcBef>
              <a:defRPr sz="4264"/>
            </a:pPr>
            <a:r>
              <a:t>	◦	今天要做什么</a:t>
            </a:r>
          </a:p>
          <a:p>
            <a:pPr marL="520700" indent="-520700" defTabSz="676909">
              <a:spcBef>
                <a:spcPts val="4800"/>
              </a:spcBef>
              <a:defRPr sz="4264"/>
            </a:pPr>
            <a:r>
              <a:t>	◦	遇到了什么问题</a:t>
            </a:r>
          </a:p>
          <a:p>
            <a:pPr marL="520700" indent="-520700" defTabSz="676909">
              <a:spcBef>
                <a:spcPts val="4800"/>
              </a:spcBef>
              <a:defRPr sz="4264"/>
            </a:pPr>
            <a:r>
              <a:t>	•	使用好任务看板，更新燃尽图</a:t>
            </a:r>
          </a:p>
        </p:txBody>
      </p:sp>
      <p:pic>
        <p:nvPicPr>
          <p:cNvPr id="416" name="pasted-image.tiff"/>
          <p:cNvPicPr>
            <a:picLocks noChangeAspect="1"/>
          </p:cNvPicPr>
          <p:nvPr/>
        </p:nvPicPr>
        <p:blipFill>
          <a:blip r:embed="rId2">
            <a:extLst/>
          </a:blip>
          <a:stretch>
            <a:fillRect/>
          </a:stretch>
        </p:blipFill>
        <p:spPr>
          <a:xfrm>
            <a:off x="8718550" y="3530600"/>
            <a:ext cx="13978662" cy="7706942"/>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再论没有银弹</a:t>
            </a:r>
          </a:p>
        </p:txBody>
      </p:sp>
      <p:sp>
        <p:nvSpPr>
          <p:cNvPr id="146" name="Shape 146"/>
          <p:cNvSpPr/>
          <p:nvPr>
            <p:ph type="body" idx="1"/>
          </p:nvPr>
        </p:nvSpPr>
        <p:spPr>
          <a:prstGeom prst="rect">
            <a:avLst/>
          </a:prstGeom>
        </p:spPr>
        <p:txBody>
          <a:bodyPr/>
          <a:lstStyle/>
          <a:p>
            <a:pPr/>
            <a:r>
              <a:t>到1995年初，Brooks的名著《人月神话》第二版出版，书中含有一篇关于杀手锏（银弹）的文章“再论没有银弹（No Silver Bullet Refired）”。文章里Brooks赞扬Brad Cox的文章，但他认为Brad Cox误解了他的本意。Brooks认为从论文“没有银弹”发表，尽管历经了十年，软件开发方法也有所进展，但Brooks仍然认为杀手锏（银弹）仍未出现。大型软件系统的开发工作仍然困难重重，只能渐进地加以改善，不要奢望短期内会出现杀手锏（银弹）能一举解决软件危机所面临的困境。</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p>
            <a:pPr/>
            <a:r>
              <a:t>冲刺评审会议要点</a:t>
            </a:r>
          </a:p>
        </p:txBody>
      </p:sp>
      <p:sp>
        <p:nvSpPr>
          <p:cNvPr id="419" name="Shape 419"/>
          <p:cNvSpPr/>
          <p:nvPr>
            <p:ph type="body" idx="1"/>
          </p:nvPr>
        </p:nvSpPr>
        <p:spPr>
          <a:prstGeom prst="rect">
            <a:avLst/>
          </a:prstGeom>
        </p:spPr>
        <p:txBody>
          <a:bodyPr/>
          <a:lstStyle/>
          <a:p>
            <a:pPr/>
            <a:r>
              <a:t>	•	演示是跨团队的，会产生不同团队之间的交流</a:t>
            </a:r>
          </a:p>
          <a:p>
            <a:pPr/>
            <a:r>
              <a:t>	•	不要关注太多的细节，以主要的功能为主</a:t>
            </a:r>
          </a:p>
          <a:p>
            <a:pPr/>
            <a:r>
              <a:t>	•	让老板和客户看到演示效果</a:t>
            </a:r>
          </a:p>
          <a:p>
            <a:pPr/>
            <a:r>
              <a:t>	•	冲刺评审会议非常的重要，绝对不可以被忽略</a:t>
            </a: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title"/>
          </p:nvPr>
        </p:nvSpPr>
        <p:spPr>
          <a:prstGeom prst="rect">
            <a:avLst/>
          </a:prstGeom>
        </p:spPr>
        <p:txBody>
          <a:bodyPr/>
          <a:lstStyle/>
          <a:p>
            <a:pPr/>
            <a:r>
              <a:t>冲刺回顾会议讨论的问题举例</a:t>
            </a:r>
          </a:p>
        </p:txBody>
      </p:sp>
      <p:sp>
        <p:nvSpPr>
          <p:cNvPr id="422" name="Shape 422"/>
          <p:cNvSpPr/>
          <p:nvPr>
            <p:ph type="body" idx="1"/>
          </p:nvPr>
        </p:nvSpPr>
        <p:spPr>
          <a:prstGeom prst="rect">
            <a:avLst/>
          </a:prstGeom>
        </p:spPr>
        <p:txBody>
          <a:bodyPr/>
          <a:lstStyle/>
          <a:p>
            <a:pPr/>
            <a:r>
              <a:t>	•	我们应花更多时间，把故事拆分成更小的条目和任务</a:t>
            </a:r>
          </a:p>
          <a:p>
            <a:pPr/>
            <a:r>
              <a:t>	•	我们办公室的环境太吵太混乱了</a:t>
            </a:r>
          </a:p>
          <a:p>
            <a:pPr/>
            <a:r>
              <a:t>	•	我们做出了过度的承诺，最后只完成了一半工作</a:t>
            </a:r>
          </a:p>
        </p:txBody>
      </p:sp>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p>
            <a:pPr/>
            <a:r>
              <a:t>Scrum敏捷开发方法的基本流程</a:t>
            </a:r>
          </a:p>
        </p:txBody>
      </p:sp>
      <p:pic>
        <p:nvPicPr>
          <p:cNvPr id="425" name="pasted-image.tiff"/>
          <p:cNvPicPr>
            <a:picLocks noChangeAspect="1"/>
          </p:cNvPicPr>
          <p:nvPr/>
        </p:nvPicPr>
        <p:blipFill>
          <a:blip r:embed="rId2">
            <a:extLst/>
          </a:blip>
          <a:stretch>
            <a:fillRect/>
          </a:stretch>
        </p:blipFill>
        <p:spPr>
          <a:xfrm>
            <a:off x="2590800" y="4005200"/>
            <a:ext cx="18624777" cy="7674100"/>
          </a:xfrm>
          <a:prstGeom prst="rect">
            <a:avLst/>
          </a:prstGeom>
          <a:ln w="12700">
            <a:miter lim="400000"/>
          </a:ln>
        </p:spPr>
      </p:pic>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title"/>
          </p:nvPr>
        </p:nvSpPr>
        <p:spPr>
          <a:prstGeom prst="rect">
            <a:avLst/>
          </a:prstGeom>
        </p:spPr>
        <p:txBody>
          <a:bodyPr/>
          <a:lstStyle/>
          <a:p>
            <a:pPr/>
            <a:r>
              <a:t>Scrum敏捷开发方法的基本流程</a:t>
            </a:r>
          </a:p>
        </p:txBody>
      </p:sp>
      <p:sp>
        <p:nvSpPr>
          <p:cNvPr id="428" name="Shape 428"/>
          <p:cNvSpPr/>
          <p:nvPr>
            <p:ph type="body" idx="1"/>
          </p:nvPr>
        </p:nvSpPr>
        <p:spPr>
          <a:prstGeom prst="rect">
            <a:avLst/>
          </a:prstGeom>
        </p:spPr>
        <p:txBody>
          <a:bodyPr/>
          <a:lstStyle/>
          <a:p>
            <a:pPr marL="457200" indent="-457200" defTabSz="594360">
              <a:spcBef>
                <a:spcPts val="4200"/>
              </a:spcBef>
              <a:defRPr sz="3744"/>
            </a:pPr>
            <a:r>
              <a:t>第一步：找出完成产品需要做的事情 — Product Backlog。产品经历领导大家对于这个Backlog中的条目进行分析、细化、理清相互关系，估计工作量等工作。每一项工作的时间估计单位为“天”。</a:t>
            </a:r>
          </a:p>
          <a:p>
            <a:pPr marL="457200" indent="-457200" defTabSz="594360">
              <a:spcBef>
                <a:spcPts val="4200"/>
              </a:spcBef>
              <a:defRPr sz="3744"/>
            </a:pPr>
            <a:r>
              <a:t>第二步：决定当前的冲刺（Sprint）需要解决的事情 — Sprint Backlog。 整个产品的实现被划分为几个互相联系的冲刺（Sprint）。产品订单上的任务被进一步细化了，被分解为以小时为单位（参见 WBS 工作划分的办法）。如果一个任务的估计时间太长（如超过 16 个小时），那么它就应该被进一步分解。订单上的任务是团队成员根据自己的情况来认领。团队成员能主导任务的估计和分配，他们的主观能动性得到较大的发挥。</a:t>
            </a:r>
          </a:p>
          <a:p>
            <a:pPr marL="457200" indent="-457200" defTabSz="594360">
              <a:spcBef>
                <a:spcPts val="4200"/>
              </a:spcBef>
              <a:defRPr sz="3744"/>
            </a:pPr>
            <a:r>
              <a:t>第三步：冲刺（Sprint）。团队按照backlog任务执行。在冲刺阶段，外部人士不能直接打扰团队成员。一切交流只能通过项目经理（Scrum Master）来完成。</a:t>
            </a:r>
          </a:p>
          <a:p>
            <a:pPr marL="457200" indent="-457200" defTabSz="594360">
              <a:spcBef>
                <a:spcPts val="4200"/>
              </a:spcBef>
              <a:defRPr sz="3744"/>
            </a:pPr>
            <a:r>
              <a:t>第四步：得到软件的一个增量版本，冲刺评审会议，发布给用户。然后在此基础上又进一步计划增量的新功能和改进。</a:t>
            </a:r>
          </a:p>
        </p:txBody>
      </p:sp>
    </p:spTree>
  </p:cSld>
  <p:clrMapOvr>
    <a:masterClrMapping/>
  </p:clrMapOvr>
  <p:transition xmlns:p14="http://schemas.microsoft.com/office/powerpoint/2010/main" spd="med" advClick="1" p14:dur="1000"/>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prstGeom prst="rect">
            <a:avLst/>
          </a:prstGeom>
        </p:spPr>
        <p:txBody>
          <a:bodyPr/>
          <a:lstStyle/>
          <a:p>
            <a:pPr/>
            <a:r>
              <a:t>Scrum的主要缺陷</a:t>
            </a:r>
          </a:p>
        </p:txBody>
      </p:sp>
      <p:sp>
        <p:nvSpPr>
          <p:cNvPr id="431" name="Shape 431"/>
          <p:cNvSpPr/>
          <p:nvPr>
            <p:ph type="body" idx="1"/>
          </p:nvPr>
        </p:nvSpPr>
        <p:spPr>
          <a:xfrm>
            <a:off x="3357860" y="3238500"/>
            <a:ext cx="19337040" cy="9207500"/>
          </a:xfrm>
          <a:prstGeom prst="rect">
            <a:avLst/>
          </a:prstGeom>
        </p:spPr>
        <p:txBody>
          <a:bodyPr/>
          <a:lstStyle/>
          <a:p>
            <a:pPr/>
            <a:r>
              <a:t>	•	压力大</a:t>
            </a:r>
          </a:p>
          <a:p>
            <a:pPr/>
            <a:r>
              <a:t>	•	不方便跨时区，跨语言</a:t>
            </a:r>
          </a:p>
          <a:p>
            <a:pPr/>
            <a:r>
              <a:t>	•	程序维护成本偏高</a:t>
            </a:r>
          </a:p>
          <a:p>
            <a:pPr/>
            <a:r>
              <a:t>	•	无法被中断</a:t>
            </a:r>
          </a:p>
        </p:txBody>
      </p:sp>
      <p:sp>
        <p:nvSpPr>
          <p:cNvPr id="432" name="Shape 432"/>
          <p:cNvSpPr/>
          <p:nvPr/>
        </p:nvSpPr>
        <p:spPr>
          <a:xfrm>
            <a:off x="13981608" y="3517900"/>
            <a:ext cx="9399092"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520700" indent="-520700" algn="l" defTabSz="676909">
              <a:spcBef>
                <a:spcPts val="4800"/>
              </a:spcBef>
              <a:buSzPct val="75000"/>
              <a:buChar char="•"/>
              <a:defRPr sz="4264"/>
            </a:pPr>
            <a:r>
              <a:t>如何改善：</a:t>
            </a:r>
          </a:p>
          <a:p>
            <a:pPr marL="520700" indent="-520700" algn="l" defTabSz="676909">
              <a:spcBef>
                <a:spcPts val="4800"/>
              </a:spcBef>
              <a:buSzPct val="75000"/>
              <a:buChar char="•"/>
              <a:defRPr sz="4264"/>
            </a:pPr>
            <a:r>
              <a:t>	•	结合XP：</a:t>
            </a:r>
          </a:p>
          <a:p>
            <a:pPr marL="520700" indent="-520700" algn="l" defTabSz="676909">
              <a:spcBef>
                <a:spcPts val="4800"/>
              </a:spcBef>
              <a:buSzPct val="75000"/>
              <a:buChar char="•"/>
              <a:defRPr sz="4264"/>
            </a:pPr>
            <a:r>
              <a:t>	◦	和客户坐在一起</a:t>
            </a:r>
          </a:p>
          <a:p>
            <a:pPr marL="520700" indent="-520700" algn="l" defTabSz="676909">
              <a:spcBef>
                <a:spcPts val="4800"/>
              </a:spcBef>
              <a:buSzPct val="75000"/>
              <a:buChar char="•"/>
              <a:defRPr sz="4264"/>
            </a:pPr>
            <a:r>
              <a:t>	◦	结对编程</a:t>
            </a:r>
          </a:p>
          <a:p>
            <a:pPr marL="520700" indent="-520700" algn="l" defTabSz="676909">
              <a:spcBef>
                <a:spcPts val="4800"/>
              </a:spcBef>
              <a:buSzPct val="75000"/>
              <a:buChar char="•"/>
              <a:defRPr sz="4264"/>
            </a:pPr>
            <a:r>
              <a:t>	◦	测试驱动开发（TDD）</a:t>
            </a:r>
          </a:p>
          <a:p>
            <a:pPr marL="520700" indent="-520700" algn="l" defTabSz="676909">
              <a:spcBef>
                <a:spcPts val="4800"/>
              </a:spcBef>
              <a:buSzPct val="75000"/>
              <a:buChar char="•"/>
              <a:defRPr sz="4264"/>
            </a:pPr>
            <a:r>
              <a:t>	◦	使用编码规范</a:t>
            </a:r>
          </a:p>
          <a:p>
            <a:pPr marL="520700" indent="-520700" algn="l" defTabSz="676909">
              <a:spcBef>
                <a:spcPts val="4800"/>
              </a:spcBef>
              <a:buSzPct val="75000"/>
              <a:buChar char="•"/>
              <a:defRPr sz="4264"/>
            </a:pPr>
            <a:r>
              <a:t>	•	40小时工作制</a:t>
            </a:r>
          </a:p>
        </p:txBody>
      </p:sp>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title"/>
          </p:nvPr>
        </p:nvSpPr>
        <p:spPr>
          <a:prstGeom prst="rect">
            <a:avLst/>
          </a:prstGeom>
        </p:spPr>
        <p:txBody>
          <a:bodyPr/>
          <a:lstStyle/>
          <a:p>
            <a:pPr/>
            <a:r>
              <a:t>Scrum总结</a:t>
            </a:r>
          </a:p>
        </p:txBody>
      </p:sp>
      <p:sp>
        <p:nvSpPr>
          <p:cNvPr id="435" name="Shape 435"/>
          <p:cNvSpPr/>
          <p:nvPr>
            <p:ph type="body" idx="1"/>
          </p:nvPr>
        </p:nvSpPr>
        <p:spPr>
          <a:prstGeom prst="rect">
            <a:avLst/>
          </a:prstGeom>
        </p:spPr>
        <p:txBody>
          <a:bodyPr/>
          <a:lstStyle/>
          <a:p>
            <a:pPr/>
            <a:r>
              <a:t>	•	全员规划，分块并行</a:t>
            </a:r>
          </a:p>
          <a:p>
            <a:pPr/>
            <a:r>
              <a:t>	•	文档为纲，当面交流</a:t>
            </a:r>
          </a:p>
          <a:p>
            <a:pPr/>
            <a:r>
              <a:t>	•	迭代开发，分块检查，持续交付</a:t>
            </a:r>
          </a:p>
          <a:p>
            <a:pPr/>
            <a:r>
              <a:t>	•	优先开发，讲究实效</a:t>
            </a:r>
          </a:p>
        </p:txBody>
      </p:sp>
    </p:spTree>
  </p:cSld>
  <p:clrMapOvr>
    <a:masterClrMapping/>
  </p:clrMapOvr>
  <p:transition xmlns:p14="http://schemas.microsoft.com/office/powerpoint/2010/main" spd="med" advClick="1" p14:dur="1000"/>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p>
            <a:pPr/>
            <a:r>
              <a:t>DevOps</a:t>
            </a:r>
          </a:p>
        </p:txBody>
      </p:sp>
      <p:sp>
        <p:nvSpPr>
          <p:cNvPr id="438" name="Shape 438"/>
          <p:cNvSpPr/>
          <p:nvPr>
            <p:ph type="body" idx="1"/>
          </p:nvPr>
        </p:nvSpPr>
        <p:spPr>
          <a:prstGeom prst="rect">
            <a:avLst/>
          </a:prstGeom>
        </p:spPr>
        <p:txBody>
          <a:bodyPr/>
          <a:lstStyle/>
          <a:p>
            <a:pPr/>
            <a:r>
              <a:t>		6.1.什么是DevOps？</a:t>
            </a:r>
          </a:p>
          <a:p>
            <a:pPr/>
            <a:r>
              <a:t>		6.2.DevOps和敏捷方法</a:t>
            </a:r>
          </a:p>
          <a:p>
            <a:pPr/>
            <a:r>
              <a:t>		6.3.DevOps和精益原则</a:t>
            </a:r>
          </a:p>
          <a:p>
            <a:pPr/>
            <a:r>
              <a:t>		6.4.DevOps和全栈自动化</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pPr/>
            <a:r>
              <a:t>什么是DevOps？</a:t>
            </a:r>
          </a:p>
        </p:txBody>
      </p:sp>
      <p:sp>
        <p:nvSpPr>
          <p:cNvPr id="441" name="Shape 441"/>
          <p:cNvSpPr/>
          <p:nvPr>
            <p:ph type="body" sz="half" idx="1"/>
          </p:nvPr>
        </p:nvSpPr>
        <p:spPr>
          <a:xfrm>
            <a:off x="1689100" y="3238500"/>
            <a:ext cx="10833894" cy="9207500"/>
          </a:xfrm>
          <a:prstGeom prst="rect">
            <a:avLst/>
          </a:prstGeom>
        </p:spPr>
        <p:txBody>
          <a:bodyPr/>
          <a:lstStyle/>
          <a:p>
            <a:pPr marL="558800" indent="-558800" defTabSz="726440">
              <a:spcBef>
                <a:spcPts val="5100"/>
              </a:spcBef>
              <a:defRPr sz="4576"/>
            </a:pPr>
            <a:r>
              <a:t>DevOps（Development和Operations的组合）是一组过程、方法与系统的统称，用于促进软件开发、技术运营和质量保障（QA）部门之间的沟通、协作与整合。它的出现是由于软件行业日益清晰地认识到：为了按时交付软件产品和服务，开发和运营工作必须紧密合作。</a:t>
            </a:r>
          </a:p>
          <a:p>
            <a:pPr marL="558800" indent="-558800" defTabSz="726440">
              <a:spcBef>
                <a:spcPts val="5100"/>
              </a:spcBef>
              <a:defRPr sz="4576"/>
            </a:pPr>
            <a:r>
              <a:t>可以把DevOps看作开发（软件工程）、技术运营和质量保障（QA）三者的交集。</a:t>
            </a:r>
          </a:p>
        </p:txBody>
      </p:sp>
      <p:pic>
        <p:nvPicPr>
          <p:cNvPr id="442" name="pasted-image.tiff"/>
          <p:cNvPicPr>
            <a:picLocks noChangeAspect="1"/>
          </p:cNvPicPr>
          <p:nvPr/>
        </p:nvPicPr>
        <p:blipFill>
          <a:blip r:embed="rId2">
            <a:extLst/>
          </a:blip>
          <a:stretch>
            <a:fillRect/>
          </a:stretch>
        </p:blipFill>
        <p:spPr>
          <a:xfrm>
            <a:off x="13004800" y="3429000"/>
            <a:ext cx="9998924" cy="9498978"/>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a:r>
              <a:t>什么是DevOps？</a:t>
            </a:r>
          </a:p>
        </p:txBody>
      </p:sp>
      <p:sp>
        <p:nvSpPr>
          <p:cNvPr id="445" name="Shape 445"/>
          <p:cNvSpPr/>
          <p:nvPr>
            <p:ph type="body" sz="half" idx="1"/>
          </p:nvPr>
        </p:nvSpPr>
        <p:spPr>
          <a:xfrm>
            <a:off x="1689100" y="3238500"/>
            <a:ext cx="11402100" cy="9207500"/>
          </a:xfrm>
          <a:prstGeom prst="rect">
            <a:avLst/>
          </a:prstGeom>
        </p:spPr>
        <p:txBody>
          <a:bodyPr/>
          <a:lstStyle/>
          <a:p>
            <a:pPr marL="577850" indent="-577850" defTabSz="751205">
              <a:spcBef>
                <a:spcPts val="5300"/>
              </a:spcBef>
              <a:defRPr sz="4732"/>
            </a:pPr>
            <a:r>
              <a:t>传统的软件组织将开发、IT运营和质量保障设为各自分离的部门。DevOps是一套针对这几个部门间沟通与协作问题的流程、方法和系统。</a:t>
            </a:r>
          </a:p>
          <a:p>
            <a:pPr marL="577850" indent="-577850" defTabSz="751205">
              <a:spcBef>
                <a:spcPts val="5300"/>
              </a:spcBef>
              <a:defRPr sz="4732"/>
            </a:pPr>
            <a:r>
              <a:t>学术界和软件工程实践者并没有对DevOps给出统一的定义，但是从学术的角度看，计算机科学研究人员建议将DevOps定义为“一套旨在缩短从提交变更到变更后的系统投入正常生产之间的时间，同时确保产品高质量的实践方法”</a:t>
            </a:r>
          </a:p>
        </p:txBody>
      </p:sp>
      <p:pic>
        <p:nvPicPr>
          <p:cNvPr id="446" name="pasted-image.png"/>
          <p:cNvPicPr>
            <a:picLocks noChangeAspect="1"/>
          </p:cNvPicPr>
          <p:nvPr/>
        </p:nvPicPr>
        <p:blipFill>
          <a:blip r:embed="rId2">
            <a:extLst/>
          </a:blip>
          <a:stretch>
            <a:fillRect/>
          </a:stretch>
        </p:blipFill>
        <p:spPr>
          <a:xfrm>
            <a:off x="12941300" y="4550427"/>
            <a:ext cx="11862078" cy="6583646"/>
          </a:xfrm>
          <a:prstGeom prst="rect">
            <a:avLst/>
          </a:prstGeom>
          <a:ln w="12700">
            <a:miter lim="400000"/>
          </a:ln>
        </p:spPr>
      </p:pic>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a:r>
              <a:t>DevOps的起源</a:t>
            </a:r>
          </a:p>
        </p:txBody>
      </p:sp>
      <p:sp>
        <p:nvSpPr>
          <p:cNvPr id="449" name="Shape 449"/>
          <p:cNvSpPr/>
          <p:nvPr>
            <p:ph type="body" idx="1"/>
          </p:nvPr>
        </p:nvSpPr>
        <p:spPr>
          <a:prstGeom prst="rect">
            <a:avLst/>
          </a:prstGeom>
        </p:spPr>
        <p:txBody>
          <a:bodyPr/>
          <a:lstStyle>
            <a:lvl1pPr marL="622300" indent="-622300" defTabSz="808990">
              <a:spcBef>
                <a:spcPts val="5700"/>
              </a:spcBef>
              <a:defRPr sz="5096"/>
            </a:lvl1pPr>
          </a:lstStyle>
          <a:p>
            <a:pPr/>
            <a:r>
              <a:t>DevOps一般认为起源于2009年，雅虎旗下的图片分享网站Flickr的运维部门经理John Allspaw和工程师Paul Hammond，于2009年6月23日，在美国圣荷西举办的Velocity 2009大会上，发表了演讲 “10+ Deploys Per Day: Dev and Ops Cooperation at Flickr”。这个演讲有一个核心议题：Dev和Ops的目标到底是不是冲突？传统观念认为Dev和Ops的目标是有冲突的——Dev的工作是添加新特性，而Ops的工作是保持系统运行的稳定和快速；而Dev在添加新特性时所带来的代码变化，会导致系统运行不稳定和变慢，从而引发Dev与Ops的冲突。然而从全局来看，Dev和Ops的目标是一致的，即都是让业务所要求的那些变化能随时上线可用。</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